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6" r:id="rId2"/>
    <p:sldId id="267" r:id="rId3"/>
    <p:sldId id="268" r:id="rId4"/>
    <p:sldId id="269" r:id="rId5"/>
    <p:sldId id="270" r:id="rId6"/>
    <p:sldId id="271" r:id="rId7"/>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528"/>
    <a:srgbClr val="E40015"/>
    <a:srgbClr val="C70E0F"/>
    <a:srgbClr val="D32031"/>
    <a:srgbClr val="B50010"/>
    <a:srgbClr val="F90016"/>
    <a:srgbClr val="B60010"/>
    <a:srgbClr val="E30014"/>
    <a:srgbClr val="D12030"/>
    <a:srgbClr val="213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2" autoAdjust="0"/>
    <p:restoredTop sz="86423" autoAdjust="0"/>
  </p:normalViewPr>
  <p:slideViewPr>
    <p:cSldViewPr snapToGrid="0">
      <p:cViewPr varScale="1">
        <p:scale>
          <a:sx n="99" d="100"/>
          <a:sy n="99" d="100"/>
        </p:scale>
        <p:origin x="61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1CB6BC7-FA64-4A34-B3FD-A33742B93D21}" type="datetimeFigureOut">
              <a:rPr lang="he-IL" smtClean="0"/>
              <a:t>ד'/כסלו/תש"פ</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4C64891-9B7C-4DB1-91EE-6A65D0E7F70F}" type="slidenum">
              <a:rPr lang="he-IL" smtClean="0"/>
              <a:t>‹#›</a:t>
            </a:fld>
            <a:endParaRPr lang="he-IL"/>
          </a:p>
        </p:txBody>
      </p:sp>
    </p:spTree>
    <p:extLst>
      <p:ext uri="{BB962C8B-B14F-4D97-AF65-F5344CB8AC3E}">
        <p14:creationId xmlns:p14="http://schemas.microsoft.com/office/powerpoint/2010/main" val="143163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1</a:t>
            </a:fld>
            <a:endParaRPr lang="he-IL"/>
          </a:p>
        </p:txBody>
      </p:sp>
    </p:spTree>
    <p:extLst>
      <p:ext uri="{BB962C8B-B14F-4D97-AF65-F5344CB8AC3E}">
        <p14:creationId xmlns:p14="http://schemas.microsoft.com/office/powerpoint/2010/main" val="212904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2</a:t>
            </a:fld>
            <a:endParaRPr lang="he-IL"/>
          </a:p>
        </p:txBody>
      </p:sp>
    </p:spTree>
    <p:extLst>
      <p:ext uri="{BB962C8B-B14F-4D97-AF65-F5344CB8AC3E}">
        <p14:creationId xmlns:p14="http://schemas.microsoft.com/office/powerpoint/2010/main" val="384703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3</a:t>
            </a:fld>
            <a:endParaRPr lang="he-IL"/>
          </a:p>
        </p:txBody>
      </p:sp>
    </p:spTree>
    <p:extLst>
      <p:ext uri="{BB962C8B-B14F-4D97-AF65-F5344CB8AC3E}">
        <p14:creationId xmlns:p14="http://schemas.microsoft.com/office/powerpoint/2010/main" val="158209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4</a:t>
            </a:fld>
            <a:endParaRPr lang="he-IL"/>
          </a:p>
        </p:txBody>
      </p:sp>
    </p:spTree>
    <p:extLst>
      <p:ext uri="{BB962C8B-B14F-4D97-AF65-F5344CB8AC3E}">
        <p14:creationId xmlns:p14="http://schemas.microsoft.com/office/powerpoint/2010/main" val="207579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5</a:t>
            </a:fld>
            <a:endParaRPr lang="he-IL"/>
          </a:p>
        </p:txBody>
      </p:sp>
    </p:spTree>
    <p:extLst>
      <p:ext uri="{BB962C8B-B14F-4D97-AF65-F5344CB8AC3E}">
        <p14:creationId xmlns:p14="http://schemas.microsoft.com/office/powerpoint/2010/main" val="108298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C4C64891-9B7C-4DB1-91EE-6A65D0E7F70F}" type="slidenum">
              <a:rPr lang="he-IL" smtClean="0"/>
              <a:t>6</a:t>
            </a:fld>
            <a:endParaRPr lang="he-IL"/>
          </a:p>
        </p:txBody>
      </p:sp>
    </p:spTree>
    <p:extLst>
      <p:ext uri="{BB962C8B-B14F-4D97-AF65-F5344CB8AC3E}">
        <p14:creationId xmlns:p14="http://schemas.microsoft.com/office/powerpoint/2010/main" val="128583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AD3F-F1C0-42B3-B946-2D48C2423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7189E533-9E73-4301-A9D3-B4C773ADE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D0D15E0C-CEF1-499C-83A9-D706D0CCCD82}"/>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33B3778F-52C1-485E-9B53-DE33C84B78F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ED940AF-E22D-40EE-A6E5-4ACBF2F19DB3}"/>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420221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A525-71A9-4E50-B5A7-5B6F4F6640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DAE3A8A5-2A26-4C09-AA0D-66C69752BF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FE0CD60-575F-4CF1-803D-A4FA0B33879E}"/>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834CDAF4-B03C-41AD-A6EA-3D72ABA5544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AFE0E0A-CE83-4425-93F3-A23D9C3E2171}"/>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262709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3E4B1-225E-44F5-ACF0-9A33DCB8C8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026EFB09-EAD2-4F8C-989F-F35ECB2AB7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DB06896-C8CF-4983-87F0-2778531CD5BC}"/>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5AEC4A39-0EBF-4935-A5A5-5D82EDF243AE}"/>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D4111AB-D2B3-4157-B842-6650B06ED044}"/>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11516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2634-D311-4460-A910-86728AE9D59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1A80F322-B106-43E2-AF76-5224B8C110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88AA2B4D-4A7B-44CB-B64A-F4013236660F}"/>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2731EFCC-46A6-4135-B00D-E88889C4941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1F907BB-9B68-4390-8FFE-87ACA19E3710}"/>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21962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7D2D-14EB-4CB2-AE91-6FB476A27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35AE9B92-92EC-4077-8BD0-60468929A0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60D24A-4EE6-4D5B-B76E-5911BAD1A060}"/>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B16908D2-DCD8-42CF-8E8C-B321C10328C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D0C6368-D0B5-4482-8895-5F99B2A2EF4C}"/>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128357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1303-1B54-40E5-8280-1E84E41C12DE}"/>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6F90959-2E00-4ECE-AA38-44FD75EB58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6D8A322D-F323-4634-A848-2EF054F6A9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954D0386-3B02-47B3-A12B-052792FD394B}"/>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6" name="Footer Placeholder 5">
            <a:extLst>
              <a:ext uri="{FF2B5EF4-FFF2-40B4-BE49-F238E27FC236}">
                <a16:creationId xmlns:a16="http://schemas.microsoft.com/office/drawing/2014/main" id="{0163818B-E349-4755-96B6-4A829C2604A6}"/>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DEF79117-FD29-4118-B94E-D2B8A27F0AFB}"/>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40420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E163-C13C-4AC3-A0FD-ADC8E8DB0080}"/>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F66C2FA8-AB32-4FD0-A442-8B6EB77D3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8D9978-88AA-4CE8-B082-5FF7F70206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F4AC37BB-84BE-48D5-817E-090A336E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A4FAB5-8260-4367-B0D9-D7271D9CC8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536B39E0-2A9A-407D-B89E-EBACD8594722}"/>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8" name="Footer Placeholder 7">
            <a:extLst>
              <a:ext uri="{FF2B5EF4-FFF2-40B4-BE49-F238E27FC236}">
                <a16:creationId xmlns:a16="http://schemas.microsoft.com/office/drawing/2014/main" id="{E28E8A95-DDEA-494D-A478-B04F5CCF81B4}"/>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73A31C2E-6248-48A6-BA75-9186A391F329}"/>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69603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6985-8836-4ADA-9FA7-3C93C9ED3785}"/>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386A0C10-9B55-4DE2-A468-3230CDAA88AF}"/>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4" name="Footer Placeholder 3">
            <a:extLst>
              <a:ext uri="{FF2B5EF4-FFF2-40B4-BE49-F238E27FC236}">
                <a16:creationId xmlns:a16="http://schemas.microsoft.com/office/drawing/2014/main" id="{AC2810B6-5D74-47F0-B325-F2F335E7A71A}"/>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A17085FE-D6B7-4CBD-9F1E-F68F4D83E806}"/>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129403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8148B-8B24-4CEC-8395-9D355256DE73}"/>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3" name="Footer Placeholder 2">
            <a:extLst>
              <a:ext uri="{FF2B5EF4-FFF2-40B4-BE49-F238E27FC236}">
                <a16:creationId xmlns:a16="http://schemas.microsoft.com/office/drawing/2014/main" id="{E7751437-CAC5-4528-B2D4-79F534E08D79}"/>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C94A91C-2CF4-4B82-B23A-A2EE8727A9BD}"/>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13830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F5B4-5CD4-4D26-80B8-07D9B58F1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9C0851D6-7CFA-46AF-9517-4DBBA32AC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80691B1A-D1C4-4B5C-AC2A-4B524D07C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4F3446-46C2-4027-8DFA-B420A1C29F31}"/>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6" name="Footer Placeholder 5">
            <a:extLst>
              <a:ext uri="{FF2B5EF4-FFF2-40B4-BE49-F238E27FC236}">
                <a16:creationId xmlns:a16="http://schemas.microsoft.com/office/drawing/2014/main" id="{5ACC4372-EB5D-46DA-95F7-03E7BF14E887}"/>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761A86F-7EB1-48D1-B80B-16608BC8B5A0}"/>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28092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C96B-948F-405D-BCF5-D9C23E0D9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0EBBBB2D-8FD9-47DC-9466-59C5633D5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592D0F4D-7656-4E37-A28C-D8BD41FE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0BA14-9255-4687-9D5C-0D5B323F2150}"/>
              </a:ext>
            </a:extLst>
          </p:cNvPr>
          <p:cNvSpPr>
            <a:spLocks noGrp="1"/>
          </p:cNvSpPr>
          <p:nvPr>
            <p:ph type="dt" sz="half" idx="10"/>
          </p:nvPr>
        </p:nvSpPr>
        <p:spPr/>
        <p:txBody>
          <a:bodyPr/>
          <a:lstStyle/>
          <a:p>
            <a:fld id="{E2D1DCDF-FC3D-4D57-B4DE-D18815B25572}" type="datetimeFigureOut">
              <a:rPr lang="he-IL" smtClean="0"/>
              <a:t>ד'/כסלו/תש"פ</a:t>
            </a:fld>
            <a:endParaRPr lang="he-IL"/>
          </a:p>
        </p:txBody>
      </p:sp>
      <p:sp>
        <p:nvSpPr>
          <p:cNvPr id="6" name="Footer Placeholder 5">
            <a:extLst>
              <a:ext uri="{FF2B5EF4-FFF2-40B4-BE49-F238E27FC236}">
                <a16:creationId xmlns:a16="http://schemas.microsoft.com/office/drawing/2014/main" id="{F5E0A278-7D59-44F0-8DC7-BAA414D9566F}"/>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61D0F374-3119-4450-8ED7-F7E133163458}"/>
              </a:ext>
            </a:extLst>
          </p:cNvPr>
          <p:cNvSpPr>
            <a:spLocks noGrp="1"/>
          </p:cNvSpPr>
          <p:nvPr>
            <p:ph type="sldNum" sz="quarter" idx="12"/>
          </p:nvPr>
        </p:nvSpPr>
        <p:spPr/>
        <p:txBody>
          <a:bodyPr/>
          <a:lstStyle/>
          <a:p>
            <a:fld id="{B5EE0A9F-EA21-4A71-8308-F20544E6AE2B}" type="slidenum">
              <a:rPr lang="he-IL" smtClean="0"/>
              <a:t>‹#›</a:t>
            </a:fld>
            <a:endParaRPr lang="he-IL"/>
          </a:p>
        </p:txBody>
      </p:sp>
    </p:spTree>
    <p:extLst>
      <p:ext uri="{BB962C8B-B14F-4D97-AF65-F5344CB8AC3E}">
        <p14:creationId xmlns:p14="http://schemas.microsoft.com/office/powerpoint/2010/main" val="254823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5F1F2-8F13-47AB-A60B-493327354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F0F3744D-2DDE-42D0-95ED-E060AA95A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836B2A7-BBB7-43D2-9FBA-1990480DDD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1DCDF-FC3D-4D57-B4DE-D18815B25572}" type="datetimeFigureOut">
              <a:rPr lang="he-IL" smtClean="0"/>
              <a:t>ד'/כסלו/תש"פ</a:t>
            </a:fld>
            <a:endParaRPr lang="he-IL"/>
          </a:p>
        </p:txBody>
      </p:sp>
      <p:sp>
        <p:nvSpPr>
          <p:cNvPr id="5" name="Footer Placeholder 4">
            <a:extLst>
              <a:ext uri="{FF2B5EF4-FFF2-40B4-BE49-F238E27FC236}">
                <a16:creationId xmlns:a16="http://schemas.microsoft.com/office/drawing/2014/main" id="{9A03AE03-9E9C-4104-96A8-068ADC117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A004FBF3-6A83-40D5-92B8-A00BB122B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E0A9F-EA21-4A71-8308-F20544E6AE2B}" type="slidenum">
              <a:rPr lang="he-IL" smtClean="0"/>
              <a:t>‹#›</a:t>
            </a:fld>
            <a:endParaRPr lang="he-IL"/>
          </a:p>
        </p:txBody>
      </p:sp>
    </p:spTree>
    <p:extLst>
      <p:ext uri="{BB962C8B-B14F-4D97-AF65-F5344CB8AC3E}">
        <p14:creationId xmlns:p14="http://schemas.microsoft.com/office/powerpoint/2010/main" val="3011288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hyperlink" Target="http://www.sysnan.co/" TargetMode="External"/><Relationship Id="rId10" Type="http://schemas.openxmlformats.org/officeDocument/2006/relationships/image" Target="../media/image8.jpg"/><Relationship Id="rId4" Type="http://schemas.openxmlformats.org/officeDocument/2006/relationships/image" Target="../media/image2.sv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www.sysnan.co/"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1.jp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hyperlink" Target="http://www.sysnan.co/" TargetMode="External"/><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hyperlink" Target="http://www.sysnan.co/" TargetMode="External"/><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hyperlink" Target="http://www.sysnan.co/" TargetMode="External"/><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hyperlink" Target="http://www.sysnan.co/" TargetMode="External"/><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120" name="מחבר ישר 119">
            <a:extLst>
              <a:ext uri="{FF2B5EF4-FFF2-40B4-BE49-F238E27FC236}">
                <a16:creationId xmlns:a16="http://schemas.microsoft.com/office/drawing/2014/main" id="{8E7EA889-9C45-4162-A120-DEED0C41943D}"/>
              </a:ext>
            </a:extLst>
          </p:cNvPr>
          <p:cNvCxnSpPr>
            <a:cxnSpLocks/>
          </p:cNvCxnSpPr>
          <p:nvPr/>
        </p:nvCxnSpPr>
        <p:spPr>
          <a:xfrm flipV="1">
            <a:off x="9766926" y="5496225"/>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121" name="מחבר ישר 120">
            <a:extLst>
              <a:ext uri="{FF2B5EF4-FFF2-40B4-BE49-F238E27FC236}">
                <a16:creationId xmlns:a16="http://schemas.microsoft.com/office/drawing/2014/main" id="{20BE8DF5-8419-4BC5-8EAE-91C4A715035B}"/>
              </a:ext>
            </a:extLst>
          </p:cNvPr>
          <p:cNvCxnSpPr>
            <a:cxnSpLocks/>
          </p:cNvCxnSpPr>
          <p:nvPr/>
        </p:nvCxnSpPr>
        <p:spPr>
          <a:xfrm flipV="1">
            <a:off x="7872553" y="5496225"/>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122" name="מחבר ישר 121">
            <a:extLst>
              <a:ext uri="{FF2B5EF4-FFF2-40B4-BE49-F238E27FC236}">
                <a16:creationId xmlns:a16="http://schemas.microsoft.com/office/drawing/2014/main" id="{65B2CFA6-4D70-4ECA-BB70-F92096DEE002}"/>
              </a:ext>
            </a:extLst>
          </p:cNvPr>
          <p:cNvCxnSpPr>
            <a:cxnSpLocks/>
          </p:cNvCxnSpPr>
          <p:nvPr/>
        </p:nvCxnSpPr>
        <p:spPr>
          <a:xfrm flipV="1">
            <a:off x="6076204" y="5496225"/>
            <a:ext cx="0" cy="2611193"/>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123" name="מחבר ישר 122">
            <a:extLst>
              <a:ext uri="{FF2B5EF4-FFF2-40B4-BE49-F238E27FC236}">
                <a16:creationId xmlns:a16="http://schemas.microsoft.com/office/drawing/2014/main" id="{4BE4AA10-1EFD-4235-9656-F6011F6E7A86}"/>
              </a:ext>
            </a:extLst>
          </p:cNvPr>
          <p:cNvCxnSpPr>
            <a:cxnSpLocks/>
          </p:cNvCxnSpPr>
          <p:nvPr/>
        </p:nvCxnSpPr>
        <p:spPr>
          <a:xfrm flipV="1">
            <a:off x="4279855" y="5496225"/>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124" name="מחבר ישר 123">
            <a:extLst>
              <a:ext uri="{FF2B5EF4-FFF2-40B4-BE49-F238E27FC236}">
                <a16:creationId xmlns:a16="http://schemas.microsoft.com/office/drawing/2014/main" id="{F6B2E8D5-AE79-4207-B969-F78987BC683D}"/>
              </a:ext>
            </a:extLst>
          </p:cNvPr>
          <p:cNvCxnSpPr>
            <a:cxnSpLocks/>
          </p:cNvCxnSpPr>
          <p:nvPr/>
        </p:nvCxnSpPr>
        <p:spPr>
          <a:xfrm flipV="1">
            <a:off x="2483506" y="5496225"/>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3332710"/>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sp>
        <p:nvSpPr>
          <p:cNvPr id="55" name="תיבת טקסט 54">
            <a:extLst>
              <a:ext uri="{FF2B5EF4-FFF2-40B4-BE49-F238E27FC236}">
                <a16:creationId xmlns:a16="http://schemas.microsoft.com/office/drawing/2014/main" id="{F06973A0-3D49-47E8-AB77-3EDC20C0EA27}"/>
              </a:ext>
            </a:extLst>
          </p:cNvPr>
          <p:cNvSpPr txBox="1"/>
          <p:nvPr/>
        </p:nvSpPr>
        <p:spPr>
          <a:xfrm>
            <a:off x="1770739" y="4017397"/>
            <a:ext cx="1448817" cy="1077218"/>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עמית </a:t>
            </a:r>
            <a:r>
              <a:rPr lang="he-IL" sz="1600" dirty="0" err="1">
                <a:solidFill>
                  <a:schemeClr val="bg1"/>
                </a:solidFill>
                <a:latin typeface="Segoe UI" panose="020B0502040204020203" pitchFamily="34" charset="0"/>
                <a:cs typeface="Segoe UI" panose="020B0502040204020203" pitchFamily="34" charset="0"/>
              </a:rPr>
              <a:t>שרויט</a:t>
            </a:r>
            <a:r>
              <a:rPr lang="he-IL" sz="1600" dirty="0">
                <a:solidFill>
                  <a:schemeClr val="bg1"/>
                </a:solidFill>
                <a:latin typeface="Segoe UI" panose="020B0502040204020203" pitchFamily="34" charset="0"/>
                <a:cs typeface="Segoe UI" panose="020B0502040204020203" pitchFamily="34" charset="0"/>
              </a:rPr>
              <a:t>, רשות האכיפה והגבייה</a:t>
            </a:r>
          </a:p>
          <a:p>
            <a:pPr algn="ctr" rtl="1"/>
            <a:r>
              <a:rPr lang="he-IL" sz="1600" dirty="0">
                <a:solidFill>
                  <a:srgbClr val="DA9528"/>
                </a:solidFill>
                <a:latin typeface="Segoe UI" panose="020B0502040204020203" pitchFamily="34" charset="0"/>
                <a:cs typeface="Segoe UI" panose="020B0502040204020203" pitchFamily="34" charset="0"/>
              </a:rPr>
              <a:t>מגזר ציבורי</a:t>
            </a:r>
            <a:endParaRPr lang="he-IL" sz="1400" dirty="0">
              <a:solidFill>
                <a:srgbClr val="DA9528"/>
              </a:solidFill>
              <a:latin typeface="Segoe UI" panose="020B0502040204020203" pitchFamily="34" charset="0"/>
              <a:cs typeface="Segoe UI" panose="020B0502040204020203" pitchFamily="34" charset="0"/>
            </a:endParaRPr>
          </a:p>
        </p:txBody>
      </p:sp>
      <p:sp>
        <p:nvSpPr>
          <p:cNvPr id="68" name="תיבת טקסט 67">
            <a:extLst>
              <a:ext uri="{FF2B5EF4-FFF2-40B4-BE49-F238E27FC236}">
                <a16:creationId xmlns:a16="http://schemas.microsoft.com/office/drawing/2014/main" id="{63E7604A-991B-4F1F-B76A-F25778CAD80C}"/>
              </a:ext>
            </a:extLst>
          </p:cNvPr>
          <p:cNvSpPr txBox="1"/>
          <p:nvPr/>
        </p:nvSpPr>
        <p:spPr>
          <a:xfrm>
            <a:off x="9092537" y="4041314"/>
            <a:ext cx="1351294" cy="830996"/>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גיא אברהמי, </a:t>
            </a:r>
          </a:p>
          <a:p>
            <a:pPr algn="ctr" rtl="1"/>
            <a:r>
              <a:rPr lang="he-IL" sz="1600" dirty="0">
                <a:solidFill>
                  <a:schemeClr val="bg1"/>
                </a:solidFill>
                <a:latin typeface="Segoe UI" panose="020B0502040204020203" pitchFamily="34" charset="0"/>
                <a:cs typeface="Segoe UI" panose="020B0502040204020203" pitchFamily="34" charset="0"/>
              </a:rPr>
              <a:t>בנק דיסקונט</a:t>
            </a:r>
          </a:p>
          <a:p>
            <a:pPr algn="ctr" rtl="1"/>
            <a:r>
              <a:rPr lang="he-IL" sz="1600" dirty="0">
                <a:solidFill>
                  <a:srgbClr val="DA9528"/>
                </a:solidFill>
                <a:latin typeface="Segoe UI" panose="020B0502040204020203" pitchFamily="34" charset="0"/>
                <a:cs typeface="Segoe UI" panose="020B0502040204020203" pitchFamily="34" charset="0"/>
              </a:rPr>
              <a:t>מגזר בנקאות</a:t>
            </a:r>
          </a:p>
        </p:txBody>
      </p:sp>
      <p:sp>
        <p:nvSpPr>
          <p:cNvPr id="72" name="תיבת טקסט 71">
            <a:extLst>
              <a:ext uri="{FF2B5EF4-FFF2-40B4-BE49-F238E27FC236}">
                <a16:creationId xmlns:a16="http://schemas.microsoft.com/office/drawing/2014/main" id="{9EDAB1B2-31B3-4DBF-99D9-933D43A2D5D9}"/>
              </a:ext>
            </a:extLst>
          </p:cNvPr>
          <p:cNvSpPr txBox="1"/>
          <p:nvPr/>
        </p:nvSpPr>
        <p:spPr>
          <a:xfrm>
            <a:off x="3620464" y="4041314"/>
            <a:ext cx="1369831"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מארק </a:t>
            </a:r>
            <a:r>
              <a:rPr lang="he-IL" sz="1600" dirty="0" err="1">
                <a:solidFill>
                  <a:schemeClr val="bg1"/>
                </a:solidFill>
                <a:latin typeface="Segoe UI" panose="020B0502040204020203" pitchFamily="34" charset="0"/>
                <a:cs typeface="Segoe UI" panose="020B0502040204020203" pitchFamily="34" charset="0"/>
              </a:rPr>
              <a:t>סניר</a:t>
            </a:r>
            <a:r>
              <a:rPr lang="he-IL" sz="1600" dirty="0">
                <a:solidFill>
                  <a:schemeClr val="bg1"/>
                </a:solidFill>
                <a:latin typeface="Segoe UI" panose="020B0502040204020203" pitchFamily="34" charset="0"/>
                <a:cs typeface="Segoe UI" panose="020B0502040204020203" pitchFamily="34" charset="0"/>
              </a:rPr>
              <a:t>, אוניברסיטת חיפה</a:t>
            </a:r>
          </a:p>
          <a:p>
            <a:pPr algn="ctr" rtl="1"/>
            <a:r>
              <a:rPr lang="he-IL" sz="1600" dirty="0">
                <a:solidFill>
                  <a:srgbClr val="DA9528"/>
                </a:solidFill>
                <a:latin typeface="Segoe UI" panose="020B0502040204020203" pitchFamily="34" charset="0"/>
                <a:cs typeface="Segoe UI" panose="020B0502040204020203" pitchFamily="34" charset="0"/>
              </a:rPr>
              <a:t>מגזר האקדמיה</a:t>
            </a:r>
            <a:endParaRPr lang="he-IL" sz="1400" dirty="0">
              <a:solidFill>
                <a:srgbClr val="DA9528"/>
              </a:solidFill>
              <a:latin typeface="Segoe UI" panose="020B0502040204020203" pitchFamily="34" charset="0"/>
              <a:cs typeface="Segoe UI" panose="020B0502040204020203" pitchFamily="34" charset="0"/>
            </a:endParaRPr>
          </a:p>
        </p:txBody>
      </p:sp>
      <p:sp>
        <p:nvSpPr>
          <p:cNvPr id="74" name="תיבת טקסט 73">
            <a:extLst>
              <a:ext uri="{FF2B5EF4-FFF2-40B4-BE49-F238E27FC236}">
                <a16:creationId xmlns:a16="http://schemas.microsoft.com/office/drawing/2014/main" id="{FB3274DE-712D-4CAE-9FB5-8EB0698DA4C9}"/>
              </a:ext>
            </a:extLst>
          </p:cNvPr>
          <p:cNvSpPr txBox="1"/>
          <p:nvPr/>
        </p:nvSpPr>
        <p:spPr>
          <a:xfrm>
            <a:off x="5365604" y="4041314"/>
            <a:ext cx="1460793" cy="1200329"/>
          </a:xfrm>
          <a:prstGeom prst="rect">
            <a:avLst/>
          </a:prstGeom>
          <a:noFill/>
        </p:spPr>
        <p:txBody>
          <a:bodyPr wrap="square" rtlCol="1">
            <a:spAutoFit/>
          </a:bodyPr>
          <a:lstStyle/>
          <a:p>
            <a:pPr algn="ctr" rtl="1"/>
            <a:r>
              <a:rPr lang="he-IL" dirty="0">
                <a:solidFill>
                  <a:schemeClr val="bg1"/>
                </a:solidFill>
                <a:latin typeface="Segoe UI" panose="020B0502040204020203" pitchFamily="34" charset="0"/>
                <a:cs typeface="Segoe UI" panose="020B0502040204020203" pitchFamily="34" charset="0"/>
              </a:rPr>
              <a:t>זאב שניידר, טכניון</a:t>
            </a:r>
          </a:p>
          <a:p>
            <a:pPr algn="ctr" rtl="1"/>
            <a:r>
              <a:rPr lang="he-IL" dirty="0">
                <a:solidFill>
                  <a:srgbClr val="DA9528"/>
                </a:solidFill>
                <a:latin typeface="Segoe UI" panose="020B0502040204020203" pitchFamily="34" charset="0"/>
                <a:cs typeface="Segoe UI" panose="020B0502040204020203" pitchFamily="34" charset="0"/>
              </a:rPr>
              <a:t>מגזר האקדמיה</a:t>
            </a:r>
            <a:endParaRPr lang="he-IL" sz="1600" dirty="0">
              <a:solidFill>
                <a:srgbClr val="DA9528"/>
              </a:solidFill>
              <a:latin typeface="Segoe UI" panose="020B0502040204020203" pitchFamily="34" charset="0"/>
              <a:cs typeface="Segoe UI" panose="020B0502040204020203" pitchFamily="34" charset="0"/>
            </a:endParaRPr>
          </a:p>
        </p:txBody>
      </p:sp>
      <p:sp>
        <p:nvSpPr>
          <p:cNvPr id="77" name="תיבת טקסט 76">
            <a:extLst>
              <a:ext uri="{FF2B5EF4-FFF2-40B4-BE49-F238E27FC236}">
                <a16:creationId xmlns:a16="http://schemas.microsoft.com/office/drawing/2014/main" id="{FDD7CBC1-423C-401F-86D2-E7F43D2858B2}"/>
              </a:ext>
            </a:extLst>
          </p:cNvPr>
          <p:cNvSpPr txBox="1"/>
          <p:nvPr/>
        </p:nvSpPr>
        <p:spPr>
          <a:xfrm>
            <a:off x="7199697" y="4041314"/>
            <a:ext cx="1349763" cy="1107996"/>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חיים </a:t>
            </a:r>
            <a:r>
              <a:rPr lang="he-IL" sz="1600" dirty="0" err="1">
                <a:solidFill>
                  <a:schemeClr val="bg1"/>
                </a:solidFill>
                <a:latin typeface="Segoe UI" panose="020B0502040204020203" pitchFamily="34" charset="0"/>
                <a:cs typeface="Segoe UI" panose="020B0502040204020203" pitchFamily="34" charset="0"/>
              </a:rPr>
              <a:t>אינגר</a:t>
            </a:r>
            <a:r>
              <a:rPr lang="he-IL" sz="1600" dirty="0">
                <a:solidFill>
                  <a:schemeClr val="bg1"/>
                </a:solidFill>
                <a:latin typeface="Segoe UI" panose="020B0502040204020203" pitchFamily="34" charset="0"/>
                <a:cs typeface="Segoe UI" panose="020B0502040204020203" pitchFamily="34" charset="0"/>
              </a:rPr>
              <a:t>, </a:t>
            </a:r>
          </a:p>
          <a:p>
            <a:pPr algn="ctr" rtl="1"/>
            <a:r>
              <a:rPr lang="he-IL" sz="1600" dirty="0">
                <a:solidFill>
                  <a:schemeClr val="bg1"/>
                </a:solidFill>
                <a:latin typeface="Segoe UI" panose="020B0502040204020203" pitchFamily="34" charset="0"/>
                <a:cs typeface="Segoe UI" panose="020B0502040204020203" pitchFamily="34" charset="0"/>
              </a:rPr>
              <a:t>כלל ביטוח ופיננסים</a:t>
            </a:r>
          </a:p>
          <a:p>
            <a:pPr algn="ctr" rtl="1"/>
            <a:r>
              <a:rPr lang="he-IL" sz="1600" dirty="0">
                <a:solidFill>
                  <a:srgbClr val="DA9528"/>
                </a:solidFill>
                <a:latin typeface="Segoe UI" panose="020B0502040204020203" pitchFamily="34" charset="0"/>
                <a:cs typeface="Segoe UI" panose="020B0502040204020203" pitchFamily="34" charset="0"/>
              </a:rPr>
              <a:t>מגזר הביטוח</a:t>
            </a:r>
          </a:p>
        </p:txBody>
      </p: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9768184" y="1283120"/>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F26E6B2E-038A-4608-9FE4-CC409CE98E66}"/>
              </a:ext>
            </a:extLst>
          </p:cNvPr>
          <p:cNvCxnSpPr>
            <a:cxnSpLocks/>
          </p:cNvCxnSpPr>
          <p:nvPr/>
        </p:nvCxnSpPr>
        <p:spPr>
          <a:xfrm flipV="1">
            <a:off x="7873811" y="1283120"/>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08637283-2CB9-41D8-8C2B-BFB134F0201D}"/>
              </a:ext>
            </a:extLst>
          </p:cNvPr>
          <p:cNvCxnSpPr>
            <a:cxnSpLocks/>
          </p:cNvCxnSpPr>
          <p:nvPr/>
        </p:nvCxnSpPr>
        <p:spPr>
          <a:xfrm flipV="1">
            <a:off x="6077462" y="1283120"/>
            <a:ext cx="0" cy="2611193"/>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EC896473-CD6B-4DA0-9C40-2C140DA40E40}"/>
              </a:ext>
            </a:extLst>
          </p:cNvPr>
          <p:cNvCxnSpPr>
            <a:cxnSpLocks/>
          </p:cNvCxnSpPr>
          <p:nvPr/>
        </p:nvCxnSpPr>
        <p:spPr>
          <a:xfrm flipV="1">
            <a:off x="4281113" y="1283120"/>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cxnSp>
        <p:nvCxnSpPr>
          <p:cNvPr id="94" name="מחבר ישר 93">
            <a:extLst>
              <a:ext uri="{FF2B5EF4-FFF2-40B4-BE49-F238E27FC236}">
                <a16:creationId xmlns:a16="http://schemas.microsoft.com/office/drawing/2014/main" id="{88128354-6069-4DA5-886E-8A6A183D5400}"/>
              </a:ext>
            </a:extLst>
          </p:cNvPr>
          <p:cNvCxnSpPr>
            <a:cxnSpLocks/>
          </p:cNvCxnSpPr>
          <p:nvPr/>
        </p:nvCxnSpPr>
        <p:spPr>
          <a:xfrm flipV="1">
            <a:off x="2484764" y="1283120"/>
            <a:ext cx="0" cy="2580871"/>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9727993" y="3865693"/>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8" name="אליפסה 97">
            <a:extLst>
              <a:ext uri="{FF2B5EF4-FFF2-40B4-BE49-F238E27FC236}">
                <a16:creationId xmlns:a16="http://schemas.microsoft.com/office/drawing/2014/main" id="{02A0EAE0-9D55-40C1-AE94-12AE70569598}"/>
              </a:ext>
            </a:extLst>
          </p:cNvPr>
          <p:cNvSpPr/>
          <p:nvPr/>
        </p:nvSpPr>
        <p:spPr>
          <a:xfrm>
            <a:off x="7833903" y="3863991"/>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9" name="אליפסה 98">
            <a:extLst>
              <a:ext uri="{FF2B5EF4-FFF2-40B4-BE49-F238E27FC236}">
                <a16:creationId xmlns:a16="http://schemas.microsoft.com/office/drawing/2014/main" id="{C9003FA3-E761-4F41-BCFA-F78442431930}"/>
              </a:ext>
            </a:extLst>
          </p:cNvPr>
          <p:cNvSpPr/>
          <p:nvPr/>
        </p:nvSpPr>
        <p:spPr>
          <a:xfrm>
            <a:off x="6037554" y="3863991"/>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0" name="אליפסה 99">
            <a:extLst>
              <a:ext uri="{FF2B5EF4-FFF2-40B4-BE49-F238E27FC236}">
                <a16:creationId xmlns:a16="http://schemas.microsoft.com/office/drawing/2014/main" id="{3C1BFA5B-A014-43E5-8FB8-D7E559C07D5D}"/>
              </a:ext>
            </a:extLst>
          </p:cNvPr>
          <p:cNvSpPr/>
          <p:nvPr/>
        </p:nvSpPr>
        <p:spPr>
          <a:xfrm>
            <a:off x="4241205" y="3863991"/>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1" name="אליפסה 100">
            <a:extLst>
              <a:ext uri="{FF2B5EF4-FFF2-40B4-BE49-F238E27FC236}">
                <a16:creationId xmlns:a16="http://schemas.microsoft.com/office/drawing/2014/main" id="{2A6D160C-FFEB-46E8-996A-E117716C73AB}"/>
              </a:ext>
            </a:extLst>
          </p:cNvPr>
          <p:cNvSpPr/>
          <p:nvPr/>
        </p:nvSpPr>
        <p:spPr>
          <a:xfrm>
            <a:off x="2444856" y="3862447"/>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0" name="תמונה 79">
            <a:extLst>
              <a:ext uri="{FF2B5EF4-FFF2-40B4-BE49-F238E27FC236}">
                <a16:creationId xmlns:a16="http://schemas.microsoft.com/office/drawing/2014/main" id="{8AC15EA5-1209-48B9-9DE7-C2997B98F472}"/>
              </a:ext>
            </a:extLst>
          </p:cNvPr>
          <p:cNvPicPr>
            <a:picLocks noChangeAspect="1"/>
          </p:cNvPicPr>
          <p:nvPr/>
        </p:nvPicPr>
        <p:blipFill rotWithShape="1">
          <a:blip r:embed="rId8">
            <a:extLst>
              <a:ext uri="{28A0092B-C50C-407E-A947-70E740481C1C}">
                <a14:useLocalDpi xmlns:a14="http://schemas.microsoft.com/office/drawing/2010/main" val="0"/>
              </a:ext>
            </a:extLst>
          </a:blip>
          <a:srcRect l="22784" r="19358"/>
          <a:stretch/>
        </p:blipFill>
        <p:spPr>
          <a:xfrm>
            <a:off x="9092537" y="2017187"/>
            <a:ext cx="1351294" cy="1557051"/>
          </a:xfrm>
          <a:prstGeom prst="rect">
            <a:avLst/>
          </a:prstGeom>
        </p:spPr>
      </p:pic>
      <p:pic>
        <p:nvPicPr>
          <p:cNvPr id="75" name="תמונה 74">
            <a:extLst>
              <a:ext uri="{FF2B5EF4-FFF2-40B4-BE49-F238E27FC236}">
                <a16:creationId xmlns:a16="http://schemas.microsoft.com/office/drawing/2014/main" id="{79DEA97E-5741-494D-8F59-D3836642D43B}"/>
              </a:ext>
            </a:extLst>
          </p:cNvPr>
          <p:cNvPicPr>
            <a:picLocks noChangeAspect="1"/>
          </p:cNvPicPr>
          <p:nvPr/>
        </p:nvPicPr>
        <p:blipFill rotWithShape="1">
          <a:blip r:embed="rId9">
            <a:extLst>
              <a:ext uri="{28A0092B-C50C-407E-A947-70E740481C1C}">
                <a14:useLocalDpi xmlns:a14="http://schemas.microsoft.com/office/drawing/2010/main" val="0"/>
              </a:ext>
            </a:extLst>
          </a:blip>
          <a:srcRect t="6944" b="6338"/>
          <a:stretch/>
        </p:blipFill>
        <p:spPr>
          <a:xfrm>
            <a:off x="5423885" y="2015925"/>
            <a:ext cx="1344231" cy="1554263"/>
          </a:xfrm>
          <a:prstGeom prst="rect">
            <a:avLst/>
          </a:prstGeom>
        </p:spPr>
      </p:pic>
      <p:pic>
        <p:nvPicPr>
          <p:cNvPr id="78" name="תמונה 77">
            <a:extLst>
              <a:ext uri="{FF2B5EF4-FFF2-40B4-BE49-F238E27FC236}">
                <a16:creationId xmlns:a16="http://schemas.microsoft.com/office/drawing/2014/main" id="{0AE1F28D-F2F2-4A32-B109-47EDE911B927}"/>
              </a:ext>
            </a:extLst>
          </p:cNvPr>
          <p:cNvPicPr>
            <a:picLocks noChangeAspect="1"/>
          </p:cNvPicPr>
          <p:nvPr/>
        </p:nvPicPr>
        <p:blipFill rotWithShape="1">
          <a:blip r:embed="rId10">
            <a:extLst>
              <a:ext uri="{28A0092B-C50C-407E-A947-70E740481C1C}">
                <a14:useLocalDpi xmlns:a14="http://schemas.microsoft.com/office/drawing/2010/main" val="0"/>
              </a:ext>
            </a:extLst>
          </a:blip>
          <a:srcRect r="14385"/>
          <a:stretch/>
        </p:blipFill>
        <p:spPr>
          <a:xfrm>
            <a:off x="7198165" y="2015925"/>
            <a:ext cx="1351294" cy="1578348"/>
          </a:xfrm>
          <a:prstGeom prst="rect">
            <a:avLst/>
          </a:prstGeom>
        </p:spPr>
      </p:pic>
      <p:pic>
        <p:nvPicPr>
          <p:cNvPr id="67" name="תמונה 66">
            <a:extLst>
              <a:ext uri="{FF2B5EF4-FFF2-40B4-BE49-F238E27FC236}">
                <a16:creationId xmlns:a16="http://schemas.microsoft.com/office/drawing/2014/main" id="{948DBD7D-CFC0-4810-9ABE-B0260BAB50E5}"/>
              </a:ext>
            </a:extLst>
          </p:cNvPr>
          <p:cNvPicPr>
            <a:picLocks noChangeAspect="1"/>
          </p:cNvPicPr>
          <p:nvPr/>
        </p:nvPicPr>
        <p:blipFill rotWithShape="1">
          <a:blip r:embed="rId11">
            <a:extLst>
              <a:ext uri="{28A0092B-C50C-407E-A947-70E740481C1C}">
                <a14:useLocalDpi xmlns:a14="http://schemas.microsoft.com/office/drawing/2010/main" val="0"/>
              </a:ext>
            </a:extLst>
          </a:blip>
          <a:srcRect l="14284" r="11065"/>
          <a:stretch/>
        </p:blipFill>
        <p:spPr>
          <a:xfrm>
            <a:off x="1842653" y="2010506"/>
            <a:ext cx="1351294" cy="1557886"/>
          </a:xfrm>
          <a:prstGeom prst="rect">
            <a:avLst/>
          </a:prstGeom>
        </p:spPr>
      </p:pic>
      <p:pic>
        <p:nvPicPr>
          <p:cNvPr id="82" name="תמונה 81">
            <a:extLst>
              <a:ext uri="{FF2B5EF4-FFF2-40B4-BE49-F238E27FC236}">
                <a16:creationId xmlns:a16="http://schemas.microsoft.com/office/drawing/2014/main" id="{79F05CDD-854E-4DDF-8010-0310D9BA4C81}"/>
              </a:ext>
            </a:extLst>
          </p:cNvPr>
          <p:cNvPicPr>
            <a:picLocks noChangeAspect="1"/>
          </p:cNvPicPr>
          <p:nvPr/>
        </p:nvPicPr>
        <p:blipFill rotWithShape="1">
          <a:blip r:embed="rId12">
            <a:extLst>
              <a:ext uri="{28A0092B-C50C-407E-A947-70E740481C1C}">
                <a14:useLocalDpi xmlns:a14="http://schemas.microsoft.com/office/drawing/2010/main" val="0"/>
              </a:ext>
            </a:extLst>
          </a:blip>
          <a:srcRect l="14166" t="30682" r="18643" b="10037"/>
          <a:stretch/>
        </p:blipFill>
        <p:spPr>
          <a:xfrm>
            <a:off x="3620464" y="2015925"/>
            <a:ext cx="1342208" cy="1578964"/>
          </a:xfrm>
          <a:prstGeom prst="rect">
            <a:avLst/>
          </a:prstGeom>
        </p:spPr>
      </p:pic>
      <p:sp>
        <p:nvSpPr>
          <p:cNvPr id="102" name="Rectangle 14">
            <a:extLst>
              <a:ext uri="{FF2B5EF4-FFF2-40B4-BE49-F238E27FC236}">
                <a16:creationId xmlns:a16="http://schemas.microsoft.com/office/drawing/2014/main" id="{0B0B1A35-1369-46C3-813D-AE4F6C93736A}"/>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3" name="Picture 4">
            <a:extLst>
              <a:ext uri="{FF2B5EF4-FFF2-40B4-BE49-F238E27FC236}">
                <a16:creationId xmlns:a16="http://schemas.microsoft.com/office/drawing/2014/main" id="{F6D90A9D-B7E0-46C6-A6AE-CC14F1EF9046}"/>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104" name="Content Placeholder 10">
            <a:extLst>
              <a:ext uri="{FF2B5EF4-FFF2-40B4-BE49-F238E27FC236}">
                <a16:creationId xmlns:a16="http://schemas.microsoft.com/office/drawing/2014/main" id="{D2553DB6-389A-4A4A-A1B7-60E42ED067A8}"/>
              </a:ext>
            </a:extLst>
          </p:cNvPr>
          <p:cNvPicPr/>
          <p:nvPr/>
        </p:nvPicPr>
        <p:blipFill>
          <a:blip r:embed="rId14"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105" name="Rectangle 10">
            <a:extLst>
              <a:ext uri="{FF2B5EF4-FFF2-40B4-BE49-F238E27FC236}">
                <a16:creationId xmlns:a16="http://schemas.microsoft.com/office/drawing/2014/main" id="{D36A931B-8CE7-4AD1-9A4E-995814EE66C9}"/>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106" name="Rectangle 10">
            <a:extLst>
              <a:ext uri="{FF2B5EF4-FFF2-40B4-BE49-F238E27FC236}">
                <a16:creationId xmlns:a16="http://schemas.microsoft.com/office/drawing/2014/main" id="{18484AE1-C7CE-4C94-BED7-EFDA0F3363F6}"/>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5"/>
              </a:rPr>
              <a:t>www.sysnan.co</a:t>
            </a:r>
            <a:endParaRPr lang="he-IL" sz="1700" dirty="0">
              <a:latin typeface="Segoe UI" panose="020B0502040204020203" pitchFamily="34" charset="0"/>
              <a:cs typeface="Segoe UI" panose="020B0502040204020203" pitchFamily="34" charset="0"/>
            </a:endParaRPr>
          </a:p>
        </p:txBody>
      </p:sp>
      <p:pic>
        <p:nvPicPr>
          <p:cNvPr id="107" name="תמונה 106">
            <a:extLst>
              <a:ext uri="{FF2B5EF4-FFF2-40B4-BE49-F238E27FC236}">
                <a16:creationId xmlns:a16="http://schemas.microsoft.com/office/drawing/2014/main" id="{59AFC263-EF63-470E-A08F-942E4CA9A49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108" name="תמונה 107">
            <a:extLst>
              <a:ext uri="{FF2B5EF4-FFF2-40B4-BE49-F238E27FC236}">
                <a16:creationId xmlns:a16="http://schemas.microsoft.com/office/drawing/2014/main" id="{B7E13093-23C3-41DC-B66F-0B36F26353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42" name="תמונה 41">
            <a:extLst>
              <a:ext uri="{FF2B5EF4-FFF2-40B4-BE49-F238E27FC236}">
                <a16:creationId xmlns:a16="http://schemas.microsoft.com/office/drawing/2014/main" id="{DF08E903-8393-4E6D-9F5D-4B54813B62B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25318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3904860"/>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sp>
        <p:nvSpPr>
          <p:cNvPr id="68" name="תיבת טקסט 67">
            <a:extLst>
              <a:ext uri="{FF2B5EF4-FFF2-40B4-BE49-F238E27FC236}">
                <a16:creationId xmlns:a16="http://schemas.microsoft.com/office/drawing/2014/main" id="{63E7604A-991B-4F1F-B76A-F25778CAD80C}"/>
              </a:ext>
            </a:extLst>
          </p:cNvPr>
          <p:cNvSpPr txBox="1"/>
          <p:nvPr/>
        </p:nvSpPr>
        <p:spPr>
          <a:xfrm>
            <a:off x="9886548" y="4038887"/>
            <a:ext cx="1456752"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גיא אברהמי, </a:t>
            </a:r>
          </a:p>
          <a:p>
            <a:pPr algn="ctr" rtl="1"/>
            <a:r>
              <a:rPr lang="he-IL" sz="1600" dirty="0">
                <a:solidFill>
                  <a:schemeClr val="bg1"/>
                </a:solidFill>
                <a:latin typeface="Segoe UI" panose="020B0502040204020203" pitchFamily="34" charset="0"/>
                <a:cs typeface="Segoe UI" panose="020B0502040204020203" pitchFamily="34" charset="0"/>
              </a:rPr>
              <a:t>בנק דיסקונט</a:t>
            </a:r>
          </a:p>
          <a:p>
            <a:pPr algn="ctr" rtl="1"/>
            <a:r>
              <a:rPr lang="he-IL" sz="1600" dirty="0">
                <a:solidFill>
                  <a:srgbClr val="DA9528"/>
                </a:solidFill>
                <a:latin typeface="Segoe UI" panose="020B0502040204020203" pitchFamily="34" charset="0"/>
                <a:cs typeface="Segoe UI" panose="020B0502040204020203" pitchFamily="34" charset="0"/>
              </a:rPr>
              <a:t>מגזר בנקאות</a:t>
            </a:r>
          </a:p>
          <a:p>
            <a:pPr algn="ctr" rtl="1"/>
            <a:endParaRPr lang="he-IL" sz="1600" dirty="0">
              <a:solidFill>
                <a:srgbClr val="DA9528"/>
              </a:solidFill>
              <a:latin typeface="Segoe UI" panose="020B0502040204020203" pitchFamily="34" charset="0"/>
              <a:cs typeface="Segoe UI" panose="020B0502040204020203" pitchFamily="34" charset="0"/>
            </a:endParaRPr>
          </a:p>
          <a:p>
            <a:pPr algn="ctr" rtl="1"/>
            <a:r>
              <a:rPr lang="he-IL" sz="1600" dirty="0">
                <a:solidFill>
                  <a:srgbClr val="DA9528"/>
                </a:solidFill>
                <a:latin typeface="Segoe UI" panose="020B0502040204020203" pitchFamily="34" charset="0"/>
                <a:cs typeface="Segoe UI" panose="020B0502040204020203" pitchFamily="34" charset="0"/>
              </a:rPr>
              <a:t>מנהל תשתיות</a:t>
            </a:r>
            <a:endParaRPr lang="he-IL" sz="1400" dirty="0">
              <a:solidFill>
                <a:srgbClr val="DA9528"/>
              </a:solidFill>
              <a:latin typeface="Segoe UI" panose="020B0502040204020203" pitchFamily="34" charset="0"/>
              <a:cs typeface="Segoe UI" panose="020B0502040204020203" pitchFamily="34" charset="0"/>
            </a:endParaRPr>
          </a:p>
        </p:txBody>
      </p: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10615207" y="3507607"/>
            <a:ext cx="1" cy="356384"/>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10575016" y="3865693"/>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0" name="תמונה 79">
            <a:extLst>
              <a:ext uri="{FF2B5EF4-FFF2-40B4-BE49-F238E27FC236}">
                <a16:creationId xmlns:a16="http://schemas.microsoft.com/office/drawing/2014/main" id="{8AC15EA5-1209-48B9-9DE7-C2997B98F472}"/>
              </a:ext>
            </a:extLst>
          </p:cNvPr>
          <p:cNvPicPr>
            <a:picLocks noChangeAspect="1"/>
          </p:cNvPicPr>
          <p:nvPr/>
        </p:nvPicPr>
        <p:blipFill rotWithShape="1">
          <a:blip r:embed="rId8">
            <a:extLst>
              <a:ext uri="{28A0092B-C50C-407E-A947-70E740481C1C}">
                <a14:useLocalDpi xmlns:a14="http://schemas.microsoft.com/office/drawing/2010/main" val="0"/>
              </a:ext>
            </a:extLst>
          </a:blip>
          <a:srcRect l="22784" r="19358"/>
          <a:stretch/>
        </p:blipFill>
        <p:spPr>
          <a:xfrm>
            <a:off x="9741110" y="1545008"/>
            <a:ext cx="1761078" cy="2029231"/>
          </a:xfrm>
          <a:prstGeom prst="rect">
            <a:avLst/>
          </a:prstGeom>
        </p:spPr>
      </p:pic>
      <p:cxnSp>
        <p:nvCxnSpPr>
          <p:cNvPr id="31" name="מחבר ישר 30">
            <a:extLst>
              <a:ext uri="{FF2B5EF4-FFF2-40B4-BE49-F238E27FC236}">
                <a16:creationId xmlns:a16="http://schemas.microsoft.com/office/drawing/2014/main" id="{049E27F3-02A0-448F-A665-12A9846882C2}"/>
              </a:ext>
            </a:extLst>
          </p:cNvPr>
          <p:cNvCxnSpPr>
            <a:cxnSpLocks/>
          </p:cNvCxnSpPr>
          <p:nvPr/>
        </p:nvCxnSpPr>
        <p:spPr>
          <a:xfrm>
            <a:off x="10096901" y="4948149"/>
            <a:ext cx="1039528"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E7ABDA95-30E1-4585-9E76-7C2E627CB94A}"/>
              </a:ext>
            </a:extLst>
          </p:cNvPr>
          <p:cNvSpPr/>
          <p:nvPr/>
        </p:nvSpPr>
        <p:spPr>
          <a:xfrm>
            <a:off x="875900" y="1590353"/>
            <a:ext cx="7923194" cy="2062103"/>
          </a:xfrm>
          <a:prstGeom prst="rect">
            <a:avLst/>
          </a:prstGeom>
        </p:spPr>
        <p:txBody>
          <a:bodyPr wrap="square">
            <a:spAutoFit/>
          </a:bodyPr>
          <a:lstStyle/>
          <a:p>
            <a:pPr algn="r" rtl="1"/>
            <a:r>
              <a:rPr lang="he-IL" sz="1600" dirty="0">
                <a:solidFill>
                  <a:srgbClr val="DA9528"/>
                </a:solidFill>
                <a:latin typeface="Segoe UI" panose="020B0502040204020203" pitchFamily="34" charset="0"/>
                <a:cs typeface="Segoe UI" panose="020B0502040204020203" pitchFamily="34" charset="0"/>
              </a:rPr>
              <a:t>מנימוקי ועדת השיפוט:</a:t>
            </a:r>
          </a:p>
          <a:p>
            <a:pPr algn="r" rtl="1"/>
            <a:endParaRPr lang="he-IL" sz="1400" dirty="0">
              <a:solidFill>
                <a:schemeClr val="bg1"/>
              </a:solidFill>
              <a:latin typeface="Segoe UI" panose="020B0502040204020203" pitchFamily="34" charset="0"/>
              <a:cs typeface="Segoe UI" panose="020B0502040204020203" pitchFamily="34" charset="0"/>
            </a:endParaRPr>
          </a:p>
          <a:p>
            <a:pPr algn="r" rtl="1"/>
            <a:r>
              <a:rPr lang="he-IL" sz="1400" dirty="0">
                <a:solidFill>
                  <a:schemeClr val="bg1"/>
                </a:solidFill>
                <a:latin typeface="Segoe UI" panose="020B0502040204020203" pitchFamily="34" charset="0"/>
                <a:cs typeface="Segoe UI" panose="020B0502040204020203" pitchFamily="34" charset="0"/>
              </a:rPr>
              <a:t>גיא מנהל תשתיות ותיק אשר הוביל בשנים האחרונות מהפכות טכנולוגיות בבנק. החל מחיבור הבנק לתשתיות הענן, תמיכה במובייל,</a:t>
            </a:r>
          </a:p>
          <a:p>
            <a:pPr algn="r" rtl="1"/>
            <a:r>
              <a:rPr lang="he-IL" sz="1400" dirty="0">
                <a:solidFill>
                  <a:schemeClr val="bg1"/>
                </a:solidFill>
                <a:latin typeface="Segoe UI" panose="020B0502040204020203" pitchFamily="34" charset="0"/>
                <a:cs typeface="Segoe UI" panose="020B0502040204020203" pitchFamily="34" charset="0"/>
              </a:rPr>
              <a:t>עבודה ב-</a:t>
            </a:r>
            <a:r>
              <a:rPr lang="en-US" sz="1400" dirty="0">
                <a:solidFill>
                  <a:schemeClr val="bg1"/>
                </a:solidFill>
                <a:latin typeface="Segoe UI" panose="020B0502040204020203" pitchFamily="34" charset="0"/>
                <a:cs typeface="Segoe UI" panose="020B0502040204020203" pitchFamily="34" charset="0"/>
              </a:rPr>
              <a:t>AGILE</a:t>
            </a:r>
            <a:r>
              <a:rPr lang="he-IL" sz="1400" dirty="0">
                <a:solidFill>
                  <a:schemeClr val="bg1"/>
                </a:solidFill>
                <a:latin typeface="Segoe UI" panose="020B0502040204020203" pitchFamily="34" charset="0"/>
                <a:cs typeface="Segoe UI" panose="020B0502040204020203" pitchFamily="34" charset="0"/>
              </a:rPr>
              <a:t>, הטמעת מוצרים מבוססים</a:t>
            </a:r>
            <a:r>
              <a:rPr lang="en-US" sz="1400" dirty="0">
                <a:solidFill>
                  <a:schemeClr val="bg1"/>
                </a:solidFill>
                <a:latin typeface="Segoe UI" panose="020B0502040204020203" pitchFamily="34" charset="0"/>
                <a:cs typeface="Segoe UI" panose="020B0502040204020203" pitchFamily="34" charset="0"/>
              </a:rPr>
              <a:t>Open Source ,</a:t>
            </a:r>
            <a:r>
              <a:rPr lang="he-IL" sz="1400" dirty="0">
                <a:solidFill>
                  <a:schemeClr val="bg1"/>
                </a:solidFill>
                <a:latin typeface="Segoe UI" panose="020B0502040204020203" pitchFamily="34" charset="0"/>
                <a:cs typeface="Segoe UI" panose="020B0502040204020203" pitchFamily="34" charset="0"/>
              </a:rPr>
              <a:t> הקמת תשתיות תומכות קונטיינרים, תמיכה ב- </a:t>
            </a:r>
            <a:r>
              <a:rPr lang="en-US" sz="1400" dirty="0">
                <a:solidFill>
                  <a:schemeClr val="bg1"/>
                </a:solidFill>
                <a:latin typeface="Segoe UI" panose="020B0502040204020203" pitchFamily="34" charset="0"/>
                <a:cs typeface="Segoe UI" panose="020B0502040204020203" pitchFamily="34" charset="0"/>
              </a:rPr>
              <a:t>, </a:t>
            </a:r>
            <a:r>
              <a:rPr lang="en-US" sz="1400" dirty="0" err="1">
                <a:solidFill>
                  <a:schemeClr val="bg1"/>
                </a:solidFill>
                <a:latin typeface="Segoe UI" panose="020B0502040204020203" pitchFamily="34" charset="0"/>
                <a:cs typeface="Segoe UI" panose="020B0502040204020203" pitchFamily="34" charset="0"/>
              </a:rPr>
              <a:t>MicroServices</a:t>
            </a:r>
            <a:r>
              <a:rPr lang="he-IL" sz="1400" dirty="0">
                <a:solidFill>
                  <a:schemeClr val="bg1"/>
                </a:solidFill>
                <a:latin typeface="Segoe UI" panose="020B0502040204020203" pitchFamily="34" charset="0"/>
                <a:cs typeface="Segoe UI" panose="020B0502040204020203" pitchFamily="34" charset="0"/>
              </a:rPr>
              <a:t> הטמעת יכולות אוטומציה </a:t>
            </a:r>
            <a:r>
              <a:rPr lang="he-IL" sz="1400" dirty="0" err="1">
                <a:solidFill>
                  <a:schemeClr val="bg1"/>
                </a:solidFill>
                <a:latin typeface="Segoe UI" panose="020B0502040204020203" pitchFamily="34" charset="0"/>
                <a:cs typeface="Segoe UI" panose="020B0502040204020203" pitchFamily="34" charset="0"/>
              </a:rPr>
              <a:t>ואורקסטרציה</a:t>
            </a:r>
            <a:r>
              <a:rPr lang="he-IL" sz="1400" dirty="0">
                <a:solidFill>
                  <a:schemeClr val="bg1"/>
                </a:solidFill>
                <a:latin typeface="Segoe UI" panose="020B0502040204020203" pitchFamily="34" charset="0"/>
                <a:cs typeface="Segoe UI" panose="020B0502040204020203" pitchFamily="34" charset="0"/>
              </a:rPr>
              <a:t> בענן הפרטי, העברת גופי הפיתוח </a:t>
            </a:r>
            <a:r>
              <a:rPr lang="he-IL" sz="1400" dirty="0" err="1">
                <a:solidFill>
                  <a:schemeClr val="bg1"/>
                </a:solidFill>
                <a:latin typeface="Segoe UI" panose="020B0502040204020203" pitchFamily="34" charset="0"/>
                <a:cs typeface="Segoe UI" panose="020B0502040204020203" pitchFamily="34" charset="0"/>
              </a:rPr>
              <a:t>בדיגיטל</a:t>
            </a:r>
            <a:r>
              <a:rPr lang="he-IL" sz="1400" dirty="0">
                <a:solidFill>
                  <a:schemeClr val="bg1"/>
                </a:solidFill>
                <a:latin typeface="Segoe UI" panose="020B0502040204020203" pitchFamily="34" charset="0"/>
                <a:cs typeface="Segoe UI" panose="020B0502040204020203" pitchFamily="34" charset="0"/>
              </a:rPr>
              <a:t> לשירותי ענן ועוד.</a:t>
            </a:r>
          </a:p>
          <a:p>
            <a:pPr algn="r" rtl="1"/>
            <a:r>
              <a:rPr lang="he-IL" sz="1400" dirty="0">
                <a:solidFill>
                  <a:schemeClr val="bg1"/>
                </a:solidFill>
                <a:latin typeface="Segoe UI" panose="020B0502040204020203" pitchFamily="34" charset="0"/>
                <a:cs typeface="Segoe UI" panose="020B0502040204020203" pitchFamily="34" charset="0"/>
              </a:rPr>
              <a:t>מעבר לחדשנות, גיא שם דגש על פרויקטים שאפשרו התייעלות תפעולית, הגבירו את האבטחה ושיפרו באופן משמעותי את זמינות מערכות הבנק."</a:t>
            </a:r>
          </a:p>
        </p:txBody>
      </p:sp>
      <p:sp>
        <p:nvSpPr>
          <p:cNvPr id="43" name="מלבן 42">
            <a:extLst>
              <a:ext uri="{FF2B5EF4-FFF2-40B4-BE49-F238E27FC236}">
                <a16:creationId xmlns:a16="http://schemas.microsoft.com/office/drawing/2014/main" id="{03E04941-45D0-4D67-AD7B-0032724B04D7}"/>
              </a:ext>
            </a:extLst>
          </p:cNvPr>
          <p:cNvSpPr/>
          <p:nvPr/>
        </p:nvSpPr>
        <p:spPr>
          <a:xfrm>
            <a:off x="875900" y="4093773"/>
            <a:ext cx="7923194" cy="1446550"/>
          </a:xfrm>
          <a:prstGeom prst="rect">
            <a:avLst/>
          </a:prstGeom>
        </p:spPr>
        <p:txBody>
          <a:bodyPr wrap="square">
            <a:spAutoFit/>
          </a:bodyPr>
          <a:lstStyle/>
          <a:p>
            <a:pPr algn="r" rtl="1"/>
            <a:r>
              <a:rPr lang="he-IL" sz="2400" b="1" dirty="0">
                <a:solidFill>
                  <a:schemeClr val="bg1"/>
                </a:solidFill>
                <a:latin typeface="Segoe UI Light" panose="020B0502040204020203" pitchFamily="34" charset="0"/>
                <a:cs typeface="Segoe UI Light" panose="020B0502040204020203" pitchFamily="34" charset="0"/>
              </a:rPr>
              <a:t>גיא, המגן הזה מבטא את הוקרתה המקצועית של קהילת מנהלי תשתיות ה- </a:t>
            </a:r>
            <a:r>
              <a:rPr lang="en-US" sz="2400" b="1" dirty="0">
                <a:solidFill>
                  <a:schemeClr val="bg1"/>
                </a:solidFill>
                <a:latin typeface="Segoe UI Light" panose="020B0502040204020203" pitchFamily="34" charset="0"/>
                <a:cs typeface="Segoe UI Light" panose="020B0502040204020203" pitchFamily="34" charset="0"/>
              </a:rPr>
              <a:t>IT </a:t>
            </a:r>
            <a:r>
              <a:rPr lang="he-IL" sz="2400" b="1" dirty="0">
                <a:solidFill>
                  <a:schemeClr val="bg1"/>
                </a:solidFill>
                <a:latin typeface="Segoe UI Light" panose="020B0502040204020203" pitchFamily="34" charset="0"/>
                <a:cs typeface="Segoe UI Light" panose="020B0502040204020203" pitchFamily="34" charset="0"/>
              </a:rPr>
              <a:t> בישראל.</a:t>
            </a:r>
          </a:p>
          <a:p>
            <a:pPr algn="r" rtl="1"/>
            <a:r>
              <a:rPr lang="he-IL" sz="2400" b="1" dirty="0">
                <a:solidFill>
                  <a:schemeClr val="bg1"/>
                </a:solidFill>
                <a:latin typeface="Segoe UI Light" panose="020B0502040204020203" pitchFamily="34" charset="0"/>
                <a:cs typeface="Segoe UI Light" panose="020B0502040204020203" pitchFamily="34" charset="0"/>
              </a:rPr>
              <a:t>זכייתך בו, היא אות גאווה עבורך ועבור בנק דיסקונט.</a:t>
            </a:r>
            <a:endParaRPr lang="he-IL" sz="2400" dirty="0">
              <a:solidFill>
                <a:schemeClr val="bg1"/>
              </a:solidFill>
              <a:latin typeface="Segoe UI Light" panose="020B0502040204020203" pitchFamily="34" charset="0"/>
              <a:cs typeface="Segoe UI Light" panose="020B0502040204020203" pitchFamily="34" charset="0"/>
            </a:endParaRPr>
          </a:p>
          <a:p>
            <a:pPr algn="r"/>
            <a:endParaRPr lang="he-IL" sz="1600" dirty="0">
              <a:solidFill>
                <a:schemeClr val="bg1"/>
              </a:solidFill>
              <a:latin typeface="Segoe UI" panose="020B0502040204020203" pitchFamily="34" charset="0"/>
              <a:cs typeface="Segoe UI" panose="020B0502040204020203" pitchFamily="34" charset="0"/>
            </a:endParaRPr>
          </a:p>
        </p:txBody>
      </p:sp>
      <p:sp>
        <p:nvSpPr>
          <p:cNvPr id="44" name="Rectangle 14">
            <a:extLst>
              <a:ext uri="{FF2B5EF4-FFF2-40B4-BE49-F238E27FC236}">
                <a16:creationId xmlns:a16="http://schemas.microsoft.com/office/drawing/2014/main" id="{180860FE-33B3-4C09-A86B-BA109DB94C86}"/>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Picture 4">
            <a:extLst>
              <a:ext uri="{FF2B5EF4-FFF2-40B4-BE49-F238E27FC236}">
                <a16:creationId xmlns:a16="http://schemas.microsoft.com/office/drawing/2014/main" id="{900B854C-2FF9-4229-885D-FB6C3AF3D5F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46" name="Content Placeholder 10">
            <a:extLst>
              <a:ext uri="{FF2B5EF4-FFF2-40B4-BE49-F238E27FC236}">
                <a16:creationId xmlns:a16="http://schemas.microsoft.com/office/drawing/2014/main" id="{79506141-EF9A-4A58-8F89-03820D173A59}"/>
              </a:ext>
            </a:extLst>
          </p:cNvPr>
          <p:cNvPicPr/>
          <p:nvPr/>
        </p:nvPicPr>
        <p:blipFill>
          <a:blip r:embed="rId10"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47" name="Rectangle 10">
            <a:extLst>
              <a:ext uri="{FF2B5EF4-FFF2-40B4-BE49-F238E27FC236}">
                <a16:creationId xmlns:a16="http://schemas.microsoft.com/office/drawing/2014/main" id="{BC75CA38-2095-4C0B-B4C2-5EA263C8EC78}"/>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49" name="Rectangle 10">
            <a:extLst>
              <a:ext uri="{FF2B5EF4-FFF2-40B4-BE49-F238E27FC236}">
                <a16:creationId xmlns:a16="http://schemas.microsoft.com/office/drawing/2014/main" id="{91AA5739-04DE-41C9-9F4D-DC9E55F64C77}"/>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1"/>
              </a:rPr>
              <a:t>www.sysnan.co</a:t>
            </a:r>
            <a:endParaRPr lang="he-IL" sz="1700" dirty="0">
              <a:latin typeface="Segoe UI" panose="020B0502040204020203" pitchFamily="34" charset="0"/>
              <a:cs typeface="Segoe UI" panose="020B0502040204020203" pitchFamily="34" charset="0"/>
            </a:endParaRPr>
          </a:p>
        </p:txBody>
      </p:sp>
      <p:pic>
        <p:nvPicPr>
          <p:cNvPr id="50" name="תמונה 49">
            <a:extLst>
              <a:ext uri="{FF2B5EF4-FFF2-40B4-BE49-F238E27FC236}">
                <a16:creationId xmlns:a16="http://schemas.microsoft.com/office/drawing/2014/main" id="{2A1EAA3B-4512-4ED2-8AAF-ACEA187888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51" name="תמונה 50">
            <a:extLst>
              <a:ext uri="{FF2B5EF4-FFF2-40B4-BE49-F238E27FC236}">
                <a16:creationId xmlns:a16="http://schemas.microsoft.com/office/drawing/2014/main" id="{77229593-E7C1-48D8-9240-3002AC1B04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22" name="תמונה 21">
            <a:extLst>
              <a:ext uri="{FF2B5EF4-FFF2-40B4-BE49-F238E27FC236}">
                <a16:creationId xmlns:a16="http://schemas.microsoft.com/office/drawing/2014/main" id="{342CF17F-384B-4C2B-A833-F2CA2009D7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225589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4075054"/>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sp>
        <p:nvSpPr>
          <p:cNvPr id="68" name="תיבת טקסט 67">
            <a:extLst>
              <a:ext uri="{FF2B5EF4-FFF2-40B4-BE49-F238E27FC236}">
                <a16:creationId xmlns:a16="http://schemas.microsoft.com/office/drawing/2014/main" id="{63E7604A-991B-4F1F-B76A-F25778CAD80C}"/>
              </a:ext>
            </a:extLst>
          </p:cNvPr>
          <p:cNvSpPr txBox="1"/>
          <p:nvPr/>
        </p:nvSpPr>
        <p:spPr>
          <a:xfrm>
            <a:off x="9644514" y="4183928"/>
            <a:ext cx="1953927"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חיים </a:t>
            </a:r>
            <a:r>
              <a:rPr lang="he-IL" sz="1600" dirty="0" err="1">
                <a:solidFill>
                  <a:schemeClr val="bg1"/>
                </a:solidFill>
                <a:latin typeface="Segoe UI" panose="020B0502040204020203" pitchFamily="34" charset="0"/>
                <a:cs typeface="Segoe UI" panose="020B0502040204020203" pitchFamily="34" charset="0"/>
              </a:rPr>
              <a:t>אינגר</a:t>
            </a:r>
            <a:r>
              <a:rPr lang="he-IL" sz="1600" dirty="0">
                <a:solidFill>
                  <a:schemeClr val="bg1"/>
                </a:solidFill>
                <a:latin typeface="Segoe UI" panose="020B0502040204020203" pitchFamily="34" charset="0"/>
                <a:cs typeface="Segoe UI" panose="020B0502040204020203" pitchFamily="34" charset="0"/>
              </a:rPr>
              <a:t>, </a:t>
            </a:r>
          </a:p>
          <a:p>
            <a:pPr algn="ctr" rtl="1"/>
            <a:r>
              <a:rPr lang="he-IL" sz="1600" dirty="0">
                <a:solidFill>
                  <a:schemeClr val="bg1"/>
                </a:solidFill>
                <a:latin typeface="Segoe UI" panose="020B0502040204020203" pitchFamily="34" charset="0"/>
                <a:cs typeface="Segoe UI" panose="020B0502040204020203" pitchFamily="34" charset="0"/>
              </a:rPr>
              <a:t>כלל ביטוח ופיננסים</a:t>
            </a:r>
          </a:p>
          <a:p>
            <a:pPr algn="ctr" rtl="1"/>
            <a:r>
              <a:rPr lang="he-IL" sz="1600" dirty="0">
                <a:solidFill>
                  <a:srgbClr val="DA9528"/>
                </a:solidFill>
                <a:latin typeface="Segoe UI" panose="020B0502040204020203" pitchFamily="34" charset="0"/>
                <a:cs typeface="Segoe UI" panose="020B0502040204020203" pitchFamily="34" charset="0"/>
              </a:rPr>
              <a:t>מגזר הביטוח</a:t>
            </a:r>
          </a:p>
          <a:p>
            <a:pPr algn="ctr" rtl="1"/>
            <a:endParaRPr lang="he-IL" sz="1600" dirty="0">
              <a:solidFill>
                <a:srgbClr val="DA9528"/>
              </a:solidFill>
              <a:latin typeface="Segoe UI" panose="020B0502040204020203" pitchFamily="34" charset="0"/>
              <a:cs typeface="Segoe UI" panose="020B0502040204020203" pitchFamily="34" charset="0"/>
            </a:endParaRPr>
          </a:p>
          <a:p>
            <a:pPr algn="ctr" rtl="1"/>
            <a:r>
              <a:rPr lang="he-IL" sz="1600" dirty="0">
                <a:solidFill>
                  <a:srgbClr val="DA9528"/>
                </a:solidFill>
                <a:latin typeface="Segoe UI" panose="020B0502040204020203" pitchFamily="34" charset="0"/>
                <a:cs typeface="Segoe UI" panose="020B0502040204020203" pitchFamily="34" charset="0"/>
              </a:rPr>
              <a:t>מנהל תשתיות</a:t>
            </a:r>
          </a:p>
        </p:txBody>
      </p: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10615207" y="3223938"/>
            <a:ext cx="0" cy="81331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10575016" y="4038950"/>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1" name="מחבר ישר 30">
            <a:extLst>
              <a:ext uri="{FF2B5EF4-FFF2-40B4-BE49-F238E27FC236}">
                <a16:creationId xmlns:a16="http://schemas.microsoft.com/office/drawing/2014/main" id="{049E27F3-02A0-448F-A665-12A9846882C2}"/>
              </a:ext>
            </a:extLst>
          </p:cNvPr>
          <p:cNvCxnSpPr>
            <a:cxnSpLocks/>
          </p:cNvCxnSpPr>
          <p:nvPr/>
        </p:nvCxnSpPr>
        <p:spPr>
          <a:xfrm>
            <a:off x="10096901" y="5092524"/>
            <a:ext cx="1039528"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E7ABDA95-30E1-4585-9E76-7C2E627CB94A}"/>
              </a:ext>
            </a:extLst>
          </p:cNvPr>
          <p:cNvSpPr/>
          <p:nvPr/>
        </p:nvSpPr>
        <p:spPr>
          <a:xfrm>
            <a:off x="875900" y="1590353"/>
            <a:ext cx="7923194" cy="2277547"/>
          </a:xfrm>
          <a:prstGeom prst="rect">
            <a:avLst/>
          </a:prstGeom>
        </p:spPr>
        <p:txBody>
          <a:bodyPr wrap="square">
            <a:spAutoFit/>
          </a:bodyPr>
          <a:lstStyle/>
          <a:p>
            <a:pPr algn="r" rtl="1"/>
            <a:r>
              <a:rPr lang="he-IL" sz="1600" dirty="0">
                <a:solidFill>
                  <a:srgbClr val="DA9528"/>
                </a:solidFill>
                <a:latin typeface="Segoe UI" panose="020B0502040204020203" pitchFamily="34" charset="0"/>
                <a:cs typeface="Segoe UI" panose="020B0502040204020203" pitchFamily="34" charset="0"/>
              </a:rPr>
              <a:t>מנימוקי ועדת השיפוט:</a:t>
            </a:r>
          </a:p>
          <a:p>
            <a:pPr algn="r" rtl="1"/>
            <a:endParaRPr lang="he-IL" sz="1400" dirty="0">
              <a:solidFill>
                <a:schemeClr val="bg1"/>
              </a:solidFill>
              <a:latin typeface="Segoe UI" panose="020B0502040204020203" pitchFamily="34" charset="0"/>
              <a:cs typeface="Segoe UI" panose="020B0502040204020203" pitchFamily="34" charset="0"/>
            </a:endParaRPr>
          </a:p>
          <a:p>
            <a:pPr algn="r" rtl="1"/>
            <a:r>
              <a:rPr lang="he-IL" sz="1600" dirty="0">
                <a:solidFill>
                  <a:schemeClr val="bg1"/>
                </a:solidFill>
                <a:latin typeface="Segoe UI" panose="020B0502040204020203" pitchFamily="34" charset="0"/>
                <a:cs typeface="Segoe UI" panose="020B0502040204020203" pitchFamily="34" charset="0"/>
              </a:rPr>
              <a:t>"חיים הוא דוגמה בולטת למנהל תשתיות המוביל </a:t>
            </a:r>
            <a:r>
              <a:rPr lang="he-IL" sz="1600" dirty="0" err="1">
                <a:solidFill>
                  <a:schemeClr val="bg1"/>
                </a:solidFill>
                <a:latin typeface="Segoe UI" panose="020B0502040204020203" pitchFamily="34" charset="0"/>
                <a:cs typeface="Segoe UI" panose="020B0502040204020203" pitchFamily="34" charset="0"/>
              </a:rPr>
              <a:t>חזון</a:t>
            </a:r>
            <a:r>
              <a:rPr lang="he-IL" sz="1600" dirty="0">
                <a:solidFill>
                  <a:schemeClr val="bg1"/>
                </a:solidFill>
                <a:latin typeface="Segoe UI" panose="020B0502040204020203" pitchFamily="34" charset="0"/>
                <a:cs typeface="Segoe UI" panose="020B0502040204020203" pitchFamily="34" charset="0"/>
              </a:rPr>
              <a:t> טכנולוגי קוהרנטי שמימושו שיפר באופן משמעותי את זמינות מערכות הארגון. מעל עשור שהוא משמש כמנהל תשתיות וטכנולוגיות, תקופה בה הצליח לשפר מקצה לקצה את תשתיות החברה. רק בשנה החולפת, חיים הוביל פתרונות טכנולוגיים יצירתיים ומתקדמים, ביניהם: החלפת מערך ה</a:t>
            </a:r>
            <a:r>
              <a:rPr lang="es-ES" sz="1600" dirty="0">
                <a:solidFill>
                  <a:schemeClr val="bg1"/>
                </a:solidFill>
                <a:latin typeface="Segoe UI" panose="020B0502040204020203" pitchFamily="34" charset="0"/>
                <a:cs typeface="Segoe UI" panose="020B0502040204020203" pitchFamily="34" charset="0"/>
              </a:rPr>
              <a:t> DWDM </a:t>
            </a:r>
            <a:r>
              <a:rPr lang="he-IL" sz="1600" dirty="0">
                <a:solidFill>
                  <a:schemeClr val="bg1"/>
                </a:solidFill>
                <a:latin typeface="Segoe UI" panose="020B0502040204020203" pitchFamily="34" charset="0"/>
                <a:cs typeface="Segoe UI" panose="020B0502040204020203" pitchFamily="34" charset="0"/>
              </a:rPr>
              <a:t>בתשתית סיבים אפלים בין ה</a:t>
            </a:r>
            <a:r>
              <a:rPr lang="es-ES" sz="1600" dirty="0">
                <a:solidFill>
                  <a:schemeClr val="bg1"/>
                </a:solidFill>
                <a:latin typeface="Segoe UI" panose="020B0502040204020203" pitchFamily="34" charset="0"/>
                <a:cs typeface="Segoe UI" panose="020B0502040204020203" pitchFamily="34" charset="0"/>
              </a:rPr>
              <a:t> Data centers </a:t>
            </a:r>
            <a:r>
              <a:rPr lang="he-IL" sz="1600" dirty="0">
                <a:solidFill>
                  <a:schemeClr val="bg1"/>
                </a:solidFill>
                <a:latin typeface="Segoe UI" panose="020B0502040204020203" pitchFamily="34" charset="0"/>
                <a:cs typeface="Segoe UI" panose="020B0502040204020203" pitchFamily="34" charset="0"/>
              </a:rPr>
              <a:t>של החברה, שדרוג ארכיון אלקטרוני וצמצום הוצאות ב 70% והקמת תשתית המאפשרת שיחת וידאו, בזמן אמת, של מחלקת תביעות חובה אל מול הלקוח, ללא צורך בהתקנות על מכשיר הסלולר"</a:t>
            </a:r>
            <a:endParaRPr lang="he-IL" sz="1200" dirty="0">
              <a:solidFill>
                <a:schemeClr val="bg1"/>
              </a:solidFill>
              <a:latin typeface="Segoe UI" panose="020B0502040204020203" pitchFamily="34" charset="0"/>
              <a:cs typeface="Segoe UI" panose="020B0502040204020203" pitchFamily="34" charset="0"/>
            </a:endParaRPr>
          </a:p>
        </p:txBody>
      </p:sp>
      <p:sp>
        <p:nvSpPr>
          <p:cNvPr id="43" name="מלבן 42">
            <a:extLst>
              <a:ext uri="{FF2B5EF4-FFF2-40B4-BE49-F238E27FC236}">
                <a16:creationId xmlns:a16="http://schemas.microsoft.com/office/drawing/2014/main" id="{03E04941-45D0-4D67-AD7B-0032724B04D7}"/>
              </a:ext>
            </a:extLst>
          </p:cNvPr>
          <p:cNvSpPr/>
          <p:nvPr/>
        </p:nvSpPr>
        <p:spPr>
          <a:xfrm>
            <a:off x="1055570" y="4322955"/>
            <a:ext cx="7743523" cy="1261884"/>
          </a:xfrm>
          <a:prstGeom prst="rect">
            <a:avLst/>
          </a:prstGeom>
        </p:spPr>
        <p:txBody>
          <a:bodyPr wrap="square">
            <a:spAutoFit/>
          </a:bodyPr>
          <a:lstStyle/>
          <a:p>
            <a:pPr algn="r" rtl="1"/>
            <a:r>
              <a:rPr lang="he-IL" sz="2000" b="1" dirty="0">
                <a:solidFill>
                  <a:schemeClr val="bg1"/>
                </a:solidFill>
                <a:latin typeface="Segoe UI Light" panose="020B0502040204020203" pitchFamily="34" charset="0"/>
                <a:cs typeface="Segoe UI Light" panose="020B0502040204020203" pitchFamily="34" charset="0"/>
              </a:rPr>
              <a:t>חיים, המגן הזה מבטא את הוקרתה המקצועית של קהילת מנהלי תשתיות ה -</a:t>
            </a:r>
            <a:r>
              <a:rPr lang="en-US" sz="2000" b="1" dirty="0">
                <a:solidFill>
                  <a:schemeClr val="bg1"/>
                </a:solidFill>
                <a:latin typeface="Segoe UI Light" panose="020B0502040204020203" pitchFamily="34" charset="0"/>
                <a:cs typeface="Segoe UI Light" panose="020B0502040204020203" pitchFamily="34" charset="0"/>
              </a:rPr>
              <a:t>IT </a:t>
            </a:r>
            <a:r>
              <a:rPr lang="he-IL" sz="2000" b="1" dirty="0">
                <a:solidFill>
                  <a:schemeClr val="bg1"/>
                </a:solidFill>
                <a:latin typeface="Segoe UI Light" panose="020B0502040204020203" pitchFamily="34" charset="0"/>
                <a:cs typeface="Segoe UI Light" panose="020B0502040204020203" pitchFamily="34" charset="0"/>
              </a:rPr>
              <a:t> בישראל.</a:t>
            </a:r>
            <a:endParaRPr lang="he-IL" sz="2000" dirty="0">
              <a:solidFill>
                <a:schemeClr val="bg1"/>
              </a:solidFill>
              <a:latin typeface="Segoe UI Light" panose="020B0502040204020203" pitchFamily="34" charset="0"/>
              <a:cs typeface="Segoe UI Light" panose="020B0502040204020203" pitchFamily="34" charset="0"/>
            </a:endParaRPr>
          </a:p>
          <a:p>
            <a:pPr algn="r" rtl="1"/>
            <a:r>
              <a:rPr lang="he-IL" sz="2000" b="1" dirty="0">
                <a:solidFill>
                  <a:schemeClr val="bg1"/>
                </a:solidFill>
                <a:latin typeface="Segoe UI Light" panose="020B0502040204020203" pitchFamily="34" charset="0"/>
                <a:cs typeface="Segoe UI Light" panose="020B0502040204020203" pitchFamily="34" charset="0"/>
              </a:rPr>
              <a:t>זכייתך בו, היא אות גאווה עבורך ועבור חברת כלל ביטוח ופיננסים.</a:t>
            </a:r>
            <a:endParaRPr lang="he-IL" sz="2000" dirty="0">
              <a:solidFill>
                <a:schemeClr val="bg1"/>
              </a:solidFill>
              <a:latin typeface="Segoe UI Light" panose="020B0502040204020203" pitchFamily="34" charset="0"/>
              <a:cs typeface="Segoe UI Light" panose="020B0502040204020203" pitchFamily="34" charset="0"/>
            </a:endParaRPr>
          </a:p>
          <a:p>
            <a:pPr algn="r"/>
            <a:endParaRPr lang="he-IL" sz="1600" dirty="0">
              <a:solidFill>
                <a:schemeClr val="bg1"/>
              </a:solidFill>
              <a:latin typeface="Segoe UI" panose="020B0502040204020203" pitchFamily="34" charset="0"/>
              <a:cs typeface="Segoe UI" panose="020B0502040204020203" pitchFamily="34" charset="0"/>
            </a:endParaRPr>
          </a:p>
        </p:txBody>
      </p:sp>
      <p:sp>
        <p:nvSpPr>
          <p:cNvPr id="44" name="Rectangle 14">
            <a:extLst>
              <a:ext uri="{FF2B5EF4-FFF2-40B4-BE49-F238E27FC236}">
                <a16:creationId xmlns:a16="http://schemas.microsoft.com/office/drawing/2014/main" id="{180860FE-33B3-4C09-A86B-BA109DB94C86}"/>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Picture 4">
            <a:extLst>
              <a:ext uri="{FF2B5EF4-FFF2-40B4-BE49-F238E27FC236}">
                <a16:creationId xmlns:a16="http://schemas.microsoft.com/office/drawing/2014/main" id="{900B854C-2FF9-4229-885D-FB6C3AF3D5F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46" name="Content Placeholder 10">
            <a:extLst>
              <a:ext uri="{FF2B5EF4-FFF2-40B4-BE49-F238E27FC236}">
                <a16:creationId xmlns:a16="http://schemas.microsoft.com/office/drawing/2014/main" id="{79506141-EF9A-4A58-8F89-03820D173A59}"/>
              </a:ext>
            </a:extLst>
          </p:cNvPr>
          <p:cNvPicPr/>
          <p:nvPr/>
        </p:nvPicPr>
        <p:blipFill>
          <a:blip r:embed="rId9"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47" name="Rectangle 10">
            <a:extLst>
              <a:ext uri="{FF2B5EF4-FFF2-40B4-BE49-F238E27FC236}">
                <a16:creationId xmlns:a16="http://schemas.microsoft.com/office/drawing/2014/main" id="{BC75CA38-2095-4C0B-B4C2-5EA263C8EC78}"/>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49" name="Rectangle 10">
            <a:extLst>
              <a:ext uri="{FF2B5EF4-FFF2-40B4-BE49-F238E27FC236}">
                <a16:creationId xmlns:a16="http://schemas.microsoft.com/office/drawing/2014/main" id="{91AA5739-04DE-41C9-9F4D-DC9E55F64C77}"/>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0"/>
              </a:rPr>
              <a:t>www.sysnan.co</a:t>
            </a:r>
            <a:endParaRPr lang="he-IL" sz="1700" dirty="0">
              <a:latin typeface="Segoe UI" panose="020B0502040204020203" pitchFamily="34" charset="0"/>
              <a:cs typeface="Segoe UI" panose="020B0502040204020203" pitchFamily="34" charset="0"/>
            </a:endParaRPr>
          </a:p>
        </p:txBody>
      </p:sp>
      <p:pic>
        <p:nvPicPr>
          <p:cNvPr id="50" name="תמונה 49">
            <a:extLst>
              <a:ext uri="{FF2B5EF4-FFF2-40B4-BE49-F238E27FC236}">
                <a16:creationId xmlns:a16="http://schemas.microsoft.com/office/drawing/2014/main" id="{2A1EAA3B-4512-4ED2-8AAF-ACEA18788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51" name="תמונה 50">
            <a:extLst>
              <a:ext uri="{FF2B5EF4-FFF2-40B4-BE49-F238E27FC236}">
                <a16:creationId xmlns:a16="http://schemas.microsoft.com/office/drawing/2014/main" id="{77229593-E7C1-48D8-9240-3002AC1B04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24" name="תמונה 23">
            <a:extLst>
              <a:ext uri="{FF2B5EF4-FFF2-40B4-BE49-F238E27FC236}">
                <a16:creationId xmlns:a16="http://schemas.microsoft.com/office/drawing/2014/main" id="{C83077E5-E718-4C12-B16C-F5EAE581E04F}"/>
              </a:ext>
            </a:extLst>
          </p:cNvPr>
          <p:cNvPicPr>
            <a:picLocks noChangeAspect="1"/>
          </p:cNvPicPr>
          <p:nvPr/>
        </p:nvPicPr>
        <p:blipFill rotWithShape="1">
          <a:blip r:embed="rId13">
            <a:extLst>
              <a:ext uri="{28A0092B-C50C-407E-A947-70E740481C1C}">
                <a14:useLocalDpi xmlns:a14="http://schemas.microsoft.com/office/drawing/2010/main" val="0"/>
              </a:ext>
            </a:extLst>
          </a:blip>
          <a:srcRect r="14385"/>
          <a:stretch/>
        </p:blipFill>
        <p:spPr>
          <a:xfrm>
            <a:off x="9741109" y="1552423"/>
            <a:ext cx="1761077" cy="2056986"/>
          </a:xfrm>
          <a:prstGeom prst="rect">
            <a:avLst/>
          </a:prstGeom>
        </p:spPr>
      </p:pic>
      <p:pic>
        <p:nvPicPr>
          <p:cNvPr id="22" name="תמונה 21">
            <a:extLst>
              <a:ext uri="{FF2B5EF4-FFF2-40B4-BE49-F238E27FC236}">
                <a16:creationId xmlns:a16="http://schemas.microsoft.com/office/drawing/2014/main" id="{362F789B-1E03-4F8A-A86D-44ABE19E68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343261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3904860"/>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10615207" y="3507607"/>
            <a:ext cx="1" cy="356384"/>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10575016" y="3865693"/>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1" name="מחבר ישר 30">
            <a:extLst>
              <a:ext uri="{FF2B5EF4-FFF2-40B4-BE49-F238E27FC236}">
                <a16:creationId xmlns:a16="http://schemas.microsoft.com/office/drawing/2014/main" id="{049E27F3-02A0-448F-A665-12A9846882C2}"/>
              </a:ext>
            </a:extLst>
          </p:cNvPr>
          <p:cNvCxnSpPr>
            <a:cxnSpLocks/>
          </p:cNvCxnSpPr>
          <p:nvPr/>
        </p:nvCxnSpPr>
        <p:spPr>
          <a:xfrm>
            <a:off x="10096901" y="4948149"/>
            <a:ext cx="1039528"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E7ABDA95-30E1-4585-9E76-7C2E627CB94A}"/>
              </a:ext>
            </a:extLst>
          </p:cNvPr>
          <p:cNvSpPr/>
          <p:nvPr/>
        </p:nvSpPr>
        <p:spPr>
          <a:xfrm>
            <a:off x="875900" y="1590353"/>
            <a:ext cx="7923194" cy="1785104"/>
          </a:xfrm>
          <a:prstGeom prst="rect">
            <a:avLst/>
          </a:prstGeom>
        </p:spPr>
        <p:txBody>
          <a:bodyPr wrap="square">
            <a:spAutoFit/>
          </a:bodyPr>
          <a:lstStyle/>
          <a:p>
            <a:pPr algn="r" rtl="1"/>
            <a:r>
              <a:rPr lang="he-IL" sz="1600" dirty="0">
                <a:solidFill>
                  <a:srgbClr val="DA9528"/>
                </a:solidFill>
                <a:latin typeface="Segoe UI" panose="020B0502040204020203" pitchFamily="34" charset="0"/>
                <a:cs typeface="Segoe UI" panose="020B0502040204020203" pitchFamily="34" charset="0"/>
              </a:rPr>
              <a:t>מנימוקי ועדת השיפוט:</a:t>
            </a:r>
          </a:p>
          <a:p>
            <a:pPr algn="r" rtl="1"/>
            <a:endParaRPr lang="he-IL" sz="1400" dirty="0">
              <a:solidFill>
                <a:schemeClr val="bg1"/>
              </a:solidFill>
              <a:latin typeface="Segoe UI" panose="020B0502040204020203" pitchFamily="34" charset="0"/>
              <a:cs typeface="Segoe UI" panose="020B0502040204020203" pitchFamily="34" charset="0"/>
            </a:endParaRPr>
          </a:p>
          <a:p>
            <a:pPr algn="r" rtl="1"/>
            <a:r>
              <a:rPr lang="he-IL" sz="1600" dirty="0">
                <a:solidFill>
                  <a:schemeClr val="bg1"/>
                </a:solidFill>
                <a:latin typeface="Segoe UI" panose="020B0502040204020203" pitchFamily="34" charset="0"/>
                <a:cs typeface="Segoe UI" panose="020B0502040204020203" pitchFamily="34" charset="0"/>
              </a:rPr>
              <a:t>זאב הוא דוגמה ומופת למנהל תשתיות מסור וותיק, </a:t>
            </a:r>
            <a:r>
              <a:rPr lang="es-ES" sz="1600" dirty="0">
                <a:solidFill>
                  <a:schemeClr val="bg1"/>
                </a:solidFill>
                <a:latin typeface="Segoe UI" panose="020B0502040204020203" pitchFamily="34" charset="0"/>
                <a:cs typeface="Segoe UI" panose="020B0502040204020203" pitchFamily="34" charset="0"/>
              </a:rPr>
              <a:t>32</a:t>
            </a:r>
            <a:r>
              <a:rPr lang="he-IL" sz="1600" dirty="0">
                <a:solidFill>
                  <a:schemeClr val="bg1"/>
                </a:solidFill>
                <a:latin typeface="Segoe UI" panose="020B0502040204020203" pitchFamily="34" charset="0"/>
                <a:cs typeface="Segoe UI" panose="020B0502040204020203" pitchFamily="34" charset="0"/>
              </a:rPr>
              <a:t> שנים שהוא עובד בטכניון ומתוכם 8 שנים כמנהל תשתיות וסגן </a:t>
            </a:r>
            <a:r>
              <a:rPr lang="he-IL" sz="1600" dirty="0" err="1">
                <a:solidFill>
                  <a:schemeClr val="bg1"/>
                </a:solidFill>
                <a:latin typeface="Segoe UI" panose="020B0502040204020203" pitchFamily="34" charset="0"/>
                <a:cs typeface="Segoe UI" panose="020B0502040204020203" pitchFamily="34" charset="0"/>
              </a:rPr>
              <a:t>מנמ"ר</a:t>
            </a:r>
            <a:r>
              <a:rPr lang="he-IL" sz="1600" dirty="0">
                <a:solidFill>
                  <a:schemeClr val="bg1"/>
                </a:solidFill>
                <a:latin typeface="Segoe UI" panose="020B0502040204020203" pitchFamily="34" charset="0"/>
                <a:cs typeface="Segoe UI" panose="020B0502040204020203" pitchFamily="34" charset="0"/>
              </a:rPr>
              <a:t>. זאב הוביל פרויקטים מורכבים, רחבי היקף, ובעלי השפעה משמעותית ויומיומית על כלל עובדי הארגון. בנוסף, סיפק כלים חדשים וחכמים הן לבעלי העניין בהנהלה והן למשתמש הקצה. זאב שיפר את שרידות וזמינות המערכות בביסוס פתרון </a:t>
            </a:r>
            <a:r>
              <a:rPr lang="es-ES" sz="1600" dirty="0">
                <a:solidFill>
                  <a:schemeClr val="bg1"/>
                </a:solidFill>
                <a:latin typeface="Segoe UI" panose="020B0502040204020203" pitchFamily="34" charset="0"/>
                <a:cs typeface="Segoe UI" panose="020B0502040204020203" pitchFamily="34" charset="0"/>
              </a:rPr>
              <a:t>DR</a:t>
            </a:r>
            <a:r>
              <a:rPr lang="he-IL" sz="1600" dirty="0">
                <a:solidFill>
                  <a:schemeClr val="bg1"/>
                </a:solidFill>
                <a:latin typeface="Segoe UI" panose="020B0502040204020203" pitchFamily="34" charset="0"/>
                <a:cs typeface="Segoe UI" panose="020B0502040204020203" pitchFamily="34" charset="0"/>
              </a:rPr>
              <a:t>, איחוד מערך הזהויות והקמה וניהול של תשתיות </a:t>
            </a:r>
            <a:r>
              <a:rPr lang="es-ES" sz="1600" dirty="0">
                <a:solidFill>
                  <a:schemeClr val="bg1"/>
                </a:solidFill>
                <a:latin typeface="Segoe UI" panose="020B0502040204020203" pitchFamily="34" charset="0"/>
                <a:cs typeface="Segoe UI" panose="020B0502040204020203" pitchFamily="34" charset="0"/>
              </a:rPr>
              <a:t>HPC</a:t>
            </a:r>
            <a:r>
              <a:rPr lang="he-IL" sz="1600" dirty="0">
                <a:solidFill>
                  <a:schemeClr val="bg1"/>
                </a:solidFill>
                <a:latin typeface="Segoe UI" panose="020B0502040204020203" pitchFamily="34" charset="0"/>
                <a:cs typeface="Segoe UI" panose="020B0502040204020203" pitchFamily="34" charset="0"/>
              </a:rPr>
              <a:t> להוראה ומחקר".</a:t>
            </a:r>
            <a:endParaRPr lang="he-IL" sz="1200" dirty="0">
              <a:solidFill>
                <a:schemeClr val="bg1"/>
              </a:solidFill>
              <a:latin typeface="Segoe UI" panose="020B0502040204020203" pitchFamily="34" charset="0"/>
              <a:cs typeface="Segoe UI" panose="020B0502040204020203" pitchFamily="34" charset="0"/>
            </a:endParaRPr>
          </a:p>
        </p:txBody>
      </p:sp>
      <p:sp>
        <p:nvSpPr>
          <p:cNvPr id="43" name="מלבן 42">
            <a:extLst>
              <a:ext uri="{FF2B5EF4-FFF2-40B4-BE49-F238E27FC236}">
                <a16:creationId xmlns:a16="http://schemas.microsoft.com/office/drawing/2014/main" id="{03E04941-45D0-4D67-AD7B-0032724B04D7}"/>
              </a:ext>
            </a:extLst>
          </p:cNvPr>
          <p:cNvSpPr/>
          <p:nvPr/>
        </p:nvSpPr>
        <p:spPr>
          <a:xfrm>
            <a:off x="875900" y="4093773"/>
            <a:ext cx="7923194" cy="1446550"/>
          </a:xfrm>
          <a:prstGeom prst="rect">
            <a:avLst/>
          </a:prstGeom>
        </p:spPr>
        <p:txBody>
          <a:bodyPr wrap="square">
            <a:spAutoFit/>
          </a:bodyPr>
          <a:lstStyle/>
          <a:p>
            <a:pPr algn="r" rtl="1"/>
            <a:r>
              <a:rPr lang="he-IL" sz="2400" b="1" dirty="0">
                <a:solidFill>
                  <a:schemeClr val="bg1"/>
                </a:solidFill>
                <a:latin typeface="Segoe UI Light" panose="020B0502040204020203" pitchFamily="34" charset="0"/>
                <a:cs typeface="Segoe UI Light" panose="020B0502040204020203" pitchFamily="34" charset="0"/>
              </a:rPr>
              <a:t>זאב, המגן הזה מבטא את הוקרתה המקצועית של קהילת מנהלי תשתיות ה- </a:t>
            </a:r>
            <a:r>
              <a:rPr lang="en-US" sz="2400" b="1" dirty="0">
                <a:solidFill>
                  <a:schemeClr val="bg1"/>
                </a:solidFill>
                <a:latin typeface="Segoe UI Light" panose="020B0502040204020203" pitchFamily="34" charset="0"/>
                <a:cs typeface="Segoe UI Light" panose="020B0502040204020203" pitchFamily="34" charset="0"/>
              </a:rPr>
              <a:t> IT</a:t>
            </a:r>
            <a:r>
              <a:rPr lang="he-IL" sz="2400" b="1" dirty="0">
                <a:solidFill>
                  <a:schemeClr val="bg1"/>
                </a:solidFill>
                <a:latin typeface="Segoe UI Light" panose="020B0502040204020203" pitchFamily="34" charset="0"/>
                <a:cs typeface="Segoe UI Light" panose="020B0502040204020203" pitchFamily="34" charset="0"/>
              </a:rPr>
              <a:t>בישראל.</a:t>
            </a:r>
            <a:endParaRPr lang="he-IL" sz="2400" dirty="0">
              <a:solidFill>
                <a:schemeClr val="bg1"/>
              </a:solidFill>
              <a:latin typeface="Segoe UI Light" panose="020B0502040204020203" pitchFamily="34" charset="0"/>
              <a:cs typeface="Segoe UI Light" panose="020B0502040204020203" pitchFamily="34" charset="0"/>
            </a:endParaRPr>
          </a:p>
          <a:p>
            <a:pPr algn="r" rtl="1"/>
            <a:r>
              <a:rPr lang="he-IL" sz="2400" b="1" dirty="0">
                <a:solidFill>
                  <a:schemeClr val="bg1"/>
                </a:solidFill>
                <a:latin typeface="Segoe UI Light" panose="020B0502040204020203" pitchFamily="34" charset="0"/>
                <a:cs typeface="Segoe UI Light" panose="020B0502040204020203" pitchFamily="34" charset="0"/>
              </a:rPr>
              <a:t>זכייתך בו, היא אות גאווה עבורך ועבור הטכניון.</a:t>
            </a:r>
            <a:endParaRPr lang="he-IL" sz="2400" dirty="0">
              <a:solidFill>
                <a:schemeClr val="bg1"/>
              </a:solidFill>
              <a:latin typeface="Segoe UI Light" panose="020B0502040204020203" pitchFamily="34" charset="0"/>
              <a:cs typeface="Segoe UI Light" panose="020B0502040204020203" pitchFamily="34" charset="0"/>
            </a:endParaRPr>
          </a:p>
          <a:p>
            <a:pPr algn="r"/>
            <a:endParaRPr lang="he-IL" sz="1600" dirty="0">
              <a:solidFill>
                <a:schemeClr val="bg1"/>
              </a:solidFill>
              <a:latin typeface="Segoe UI" panose="020B0502040204020203" pitchFamily="34" charset="0"/>
              <a:cs typeface="Segoe UI" panose="020B0502040204020203" pitchFamily="34" charset="0"/>
            </a:endParaRPr>
          </a:p>
        </p:txBody>
      </p:sp>
      <p:sp>
        <p:nvSpPr>
          <p:cNvPr id="44" name="Rectangle 14">
            <a:extLst>
              <a:ext uri="{FF2B5EF4-FFF2-40B4-BE49-F238E27FC236}">
                <a16:creationId xmlns:a16="http://schemas.microsoft.com/office/drawing/2014/main" id="{180860FE-33B3-4C09-A86B-BA109DB94C86}"/>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Picture 4">
            <a:extLst>
              <a:ext uri="{FF2B5EF4-FFF2-40B4-BE49-F238E27FC236}">
                <a16:creationId xmlns:a16="http://schemas.microsoft.com/office/drawing/2014/main" id="{900B854C-2FF9-4229-885D-FB6C3AF3D5F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46" name="Content Placeholder 10">
            <a:extLst>
              <a:ext uri="{FF2B5EF4-FFF2-40B4-BE49-F238E27FC236}">
                <a16:creationId xmlns:a16="http://schemas.microsoft.com/office/drawing/2014/main" id="{79506141-EF9A-4A58-8F89-03820D173A59}"/>
              </a:ext>
            </a:extLst>
          </p:cNvPr>
          <p:cNvPicPr/>
          <p:nvPr/>
        </p:nvPicPr>
        <p:blipFill>
          <a:blip r:embed="rId9"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47" name="Rectangle 10">
            <a:extLst>
              <a:ext uri="{FF2B5EF4-FFF2-40B4-BE49-F238E27FC236}">
                <a16:creationId xmlns:a16="http://schemas.microsoft.com/office/drawing/2014/main" id="{BC75CA38-2095-4C0B-B4C2-5EA263C8EC78}"/>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49" name="Rectangle 10">
            <a:extLst>
              <a:ext uri="{FF2B5EF4-FFF2-40B4-BE49-F238E27FC236}">
                <a16:creationId xmlns:a16="http://schemas.microsoft.com/office/drawing/2014/main" id="{91AA5739-04DE-41C9-9F4D-DC9E55F64C77}"/>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0"/>
              </a:rPr>
              <a:t>www.sysnan.co</a:t>
            </a:r>
            <a:endParaRPr lang="he-IL" sz="1700" dirty="0">
              <a:latin typeface="Segoe UI" panose="020B0502040204020203" pitchFamily="34" charset="0"/>
              <a:cs typeface="Segoe UI" panose="020B0502040204020203" pitchFamily="34" charset="0"/>
            </a:endParaRPr>
          </a:p>
        </p:txBody>
      </p:sp>
      <p:pic>
        <p:nvPicPr>
          <p:cNvPr id="50" name="תמונה 49">
            <a:extLst>
              <a:ext uri="{FF2B5EF4-FFF2-40B4-BE49-F238E27FC236}">
                <a16:creationId xmlns:a16="http://schemas.microsoft.com/office/drawing/2014/main" id="{2A1EAA3B-4512-4ED2-8AAF-ACEA18788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51" name="תמונה 50">
            <a:extLst>
              <a:ext uri="{FF2B5EF4-FFF2-40B4-BE49-F238E27FC236}">
                <a16:creationId xmlns:a16="http://schemas.microsoft.com/office/drawing/2014/main" id="{77229593-E7C1-48D8-9240-3002AC1B04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24" name="תמונה 23">
            <a:extLst>
              <a:ext uri="{FF2B5EF4-FFF2-40B4-BE49-F238E27FC236}">
                <a16:creationId xmlns:a16="http://schemas.microsoft.com/office/drawing/2014/main" id="{4FD5CC96-4F7D-422D-8C2A-CAEC4A196646}"/>
              </a:ext>
            </a:extLst>
          </p:cNvPr>
          <p:cNvPicPr>
            <a:picLocks noChangeAspect="1"/>
          </p:cNvPicPr>
          <p:nvPr/>
        </p:nvPicPr>
        <p:blipFill rotWithShape="1">
          <a:blip r:embed="rId13">
            <a:extLst>
              <a:ext uri="{28A0092B-C50C-407E-A947-70E740481C1C}">
                <a14:useLocalDpi xmlns:a14="http://schemas.microsoft.com/office/drawing/2010/main" val="0"/>
              </a:ext>
            </a:extLst>
          </a:blip>
          <a:srcRect t="6944" b="6338"/>
          <a:stretch/>
        </p:blipFill>
        <p:spPr>
          <a:xfrm>
            <a:off x="9741110" y="1543867"/>
            <a:ext cx="1761074" cy="2036236"/>
          </a:xfrm>
          <a:prstGeom prst="rect">
            <a:avLst/>
          </a:prstGeom>
        </p:spPr>
      </p:pic>
      <p:sp>
        <p:nvSpPr>
          <p:cNvPr id="25" name="תיבת טקסט 24">
            <a:extLst>
              <a:ext uri="{FF2B5EF4-FFF2-40B4-BE49-F238E27FC236}">
                <a16:creationId xmlns:a16="http://schemas.microsoft.com/office/drawing/2014/main" id="{AE946304-AD9A-4824-979B-B99A06F4B27A}"/>
              </a:ext>
            </a:extLst>
          </p:cNvPr>
          <p:cNvSpPr txBox="1"/>
          <p:nvPr/>
        </p:nvSpPr>
        <p:spPr>
          <a:xfrm>
            <a:off x="9769985" y="4036206"/>
            <a:ext cx="1685660"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זאב שניידר, טכניון</a:t>
            </a:r>
          </a:p>
          <a:p>
            <a:pPr algn="ctr" rtl="1"/>
            <a:r>
              <a:rPr lang="he-IL" sz="1600" dirty="0">
                <a:solidFill>
                  <a:srgbClr val="DA9528"/>
                </a:solidFill>
                <a:latin typeface="Segoe UI" panose="020B0502040204020203" pitchFamily="34" charset="0"/>
                <a:cs typeface="Segoe UI" panose="020B0502040204020203" pitchFamily="34" charset="0"/>
              </a:rPr>
              <a:t>מגזר האקדמיה</a:t>
            </a:r>
          </a:p>
          <a:p>
            <a:pPr algn="ctr" rtl="1"/>
            <a:endParaRPr lang="he-IL" sz="1600" dirty="0">
              <a:solidFill>
                <a:srgbClr val="DA9528"/>
              </a:solidFill>
              <a:latin typeface="Segoe UI" panose="020B0502040204020203" pitchFamily="34" charset="0"/>
              <a:cs typeface="Segoe UI" panose="020B0502040204020203" pitchFamily="34" charset="0"/>
            </a:endParaRPr>
          </a:p>
          <a:p>
            <a:pPr algn="ctr" rtl="1"/>
            <a:r>
              <a:rPr lang="he-IL" sz="1600" dirty="0">
                <a:solidFill>
                  <a:srgbClr val="DA9528"/>
                </a:solidFill>
                <a:latin typeface="Segoe UI" panose="020B0502040204020203" pitchFamily="34" charset="0"/>
                <a:cs typeface="Segoe UI" panose="020B0502040204020203" pitchFamily="34" charset="0"/>
              </a:rPr>
              <a:t>מנהל תשתיות</a:t>
            </a:r>
          </a:p>
        </p:txBody>
      </p:sp>
      <p:pic>
        <p:nvPicPr>
          <p:cNvPr id="22" name="תמונה 21">
            <a:extLst>
              <a:ext uri="{FF2B5EF4-FFF2-40B4-BE49-F238E27FC236}">
                <a16:creationId xmlns:a16="http://schemas.microsoft.com/office/drawing/2014/main" id="{BF81DCF7-AC62-4841-9E86-1F4B2EC6635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102677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3904860"/>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10615207" y="3507607"/>
            <a:ext cx="1" cy="356384"/>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10575016" y="3865693"/>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1" name="מחבר ישר 30">
            <a:extLst>
              <a:ext uri="{FF2B5EF4-FFF2-40B4-BE49-F238E27FC236}">
                <a16:creationId xmlns:a16="http://schemas.microsoft.com/office/drawing/2014/main" id="{049E27F3-02A0-448F-A665-12A9846882C2}"/>
              </a:ext>
            </a:extLst>
          </p:cNvPr>
          <p:cNvCxnSpPr>
            <a:cxnSpLocks/>
          </p:cNvCxnSpPr>
          <p:nvPr/>
        </p:nvCxnSpPr>
        <p:spPr>
          <a:xfrm>
            <a:off x="10096901" y="4948149"/>
            <a:ext cx="1039528"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E7ABDA95-30E1-4585-9E76-7C2E627CB94A}"/>
              </a:ext>
            </a:extLst>
          </p:cNvPr>
          <p:cNvSpPr/>
          <p:nvPr/>
        </p:nvSpPr>
        <p:spPr>
          <a:xfrm>
            <a:off x="875900" y="1590353"/>
            <a:ext cx="7923194" cy="2169825"/>
          </a:xfrm>
          <a:prstGeom prst="rect">
            <a:avLst/>
          </a:prstGeom>
        </p:spPr>
        <p:txBody>
          <a:bodyPr wrap="square">
            <a:spAutoFit/>
          </a:bodyPr>
          <a:lstStyle/>
          <a:p>
            <a:pPr algn="r" rtl="1"/>
            <a:r>
              <a:rPr lang="he-IL" sz="1600" dirty="0">
                <a:solidFill>
                  <a:srgbClr val="DA9528"/>
                </a:solidFill>
                <a:latin typeface="Segoe UI" panose="020B0502040204020203" pitchFamily="34" charset="0"/>
                <a:cs typeface="Segoe UI" panose="020B0502040204020203" pitchFamily="34" charset="0"/>
              </a:rPr>
              <a:t>מנימוקי ועדת השיפוט:</a:t>
            </a:r>
          </a:p>
          <a:p>
            <a:pPr algn="r" rtl="1"/>
            <a:endParaRPr lang="he-IL" sz="1400" dirty="0">
              <a:solidFill>
                <a:schemeClr val="bg1"/>
              </a:solidFill>
              <a:latin typeface="Segoe UI" panose="020B0502040204020203" pitchFamily="34" charset="0"/>
              <a:cs typeface="Segoe UI" panose="020B0502040204020203" pitchFamily="34" charset="0"/>
            </a:endParaRPr>
          </a:p>
          <a:p>
            <a:pPr algn="r" rtl="1"/>
            <a:r>
              <a:rPr lang="he-IL" sz="1500" dirty="0">
                <a:solidFill>
                  <a:schemeClr val="bg1"/>
                </a:solidFill>
                <a:latin typeface="Segoe UI" panose="020B0502040204020203" pitchFamily="34" charset="0"/>
                <a:cs typeface="Segoe UI" panose="020B0502040204020203" pitchFamily="34" charset="0"/>
              </a:rPr>
              <a:t>"מארק הוביל בשנים האחרונות שדרוג מורכב ורגיש של כלל מערך התקשורת באוניברסיטת חיפה לרבות תקשורת אלחוטית בכלל הקמפוס. מארק הטמיע עשרות שיפורים בתחום אבטחת המידע, שדרג את מערכי האחסון, החליף מערכת גיבוי מיושנת, הוביל רה ארגון של מערך הדואר האלקטרוני המשותף לכלל הפקולטות והמנהל באוניברסיטה, וכן הנהיג צעדי התייעלות משמעותיים באמצעות טכנולוגיה. כמנהל תשתיות ותיק, מעל 35 שנה בארגון, הוא מהווה דוגמה ומופת ביכולתו להביא חדשנות טכנולוגית המייעלת ומשפרת את </a:t>
            </a:r>
            <a:r>
              <a:rPr lang="he-IL" sz="1500" dirty="0" err="1">
                <a:solidFill>
                  <a:schemeClr val="bg1"/>
                </a:solidFill>
                <a:latin typeface="Segoe UI" panose="020B0502040204020203" pitchFamily="34" charset="0"/>
                <a:cs typeface="Segoe UI" panose="020B0502040204020203" pitchFamily="34" charset="0"/>
              </a:rPr>
              <a:t>חוווית</a:t>
            </a:r>
            <a:r>
              <a:rPr lang="he-IL" sz="1500" dirty="0">
                <a:solidFill>
                  <a:schemeClr val="bg1"/>
                </a:solidFill>
                <a:latin typeface="Segoe UI" panose="020B0502040204020203" pitchFamily="34" charset="0"/>
                <a:cs typeface="Segoe UI" panose="020B0502040204020203" pitchFamily="34" charset="0"/>
              </a:rPr>
              <a:t> השירות ומעניקה ערך ממשי לארגון."</a:t>
            </a:r>
          </a:p>
        </p:txBody>
      </p:sp>
      <p:sp>
        <p:nvSpPr>
          <p:cNvPr id="43" name="מלבן 42">
            <a:extLst>
              <a:ext uri="{FF2B5EF4-FFF2-40B4-BE49-F238E27FC236}">
                <a16:creationId xmlns:a16="http://schemas.microsoft.com/office/drawing/2014/main" id="{03E04941-45D0-4D67-AD7B-0032724B04D7}"/>
              </a:ext>
            </a:extLst>
          </p:cNvPr>
          <p:cNvSpPr/>
          <p:nvPr/>
        </p:nvSpPr>
        <p:spPr>
          <a:xfrm>
            <a:off x="875900" y="4093773"/>
            <a:ext cx="7923194" cy="1446550"/>
          </a:xfrm>
          <a:prstGeom prst="rect">
            <a:avLst/>
          </a:prstGeom>
        </p:spPr>
        <p:txBody>
          <a:bodyPr wrap="square">
            <a:spAutoFit/>
          </a:bodyPr>
          <a:lstStyle/>
          <a:p>
            <a:pPr algn="r" rtl="1"/>
            <a:r>
              <a:rPr lang="he-IL" sz="2400" b="1" dirty="0">
                <a:solidFill>
                  <a:schemeClr val="bg1"/>
                </a:solidFill>
                <a:latin typeface="Segoe UI Light" panose="020B0502040204020203" pitchFamily="34" charset="0"/>
                <a:cs typeface="Segoe UI Light" panose="020B0502040204020203" pitchFamily="34" charset="0"/>
              </a:rPr>
              <a:t>מארק, המגן הזה מבטא את הוקרתה המקצועית של קהילת מנהלי תשתיות ה- </a:t>
            </a:r>
            <a:r>
              <a:rPr lang="en-US" sz="2400" b="1" dirty="0">
                <a:solidFill>
                  <a:schemeClr val="bg1"/>
                </a:solidFill>
                <a:latin typeface="Segoe UI Light" panose="020B0502040204020203" pitchFamily="34" charset="0"/>
                <a:cs typeface="Segoe UI Light" panose="020B0502040204020203" pitchFamily="34" charset="0"/>
              </a:rPr>
              <a:t>IT</a:t>
            </a:r>
            <a:r>
              <a:rPr lang="he-IL" sz="2400" b="1" dirty="0">
                <a:solidFill>
                  <a:schemeClr val="bg1"/>
                </a:solidFill>
                <a:latin typeface="Segoe UI Light" panose="020B0502040204020203" pitchFamily="34" charset="0"/>
                <a:cs typeface="Segoe UI Light" panose="020B0502040204020203" pitchFamily="34" charset="0"/>
              </a:rPr>
              <a:t> בישראל.</a:t>
            </a:r>
            <a:endParaRPr lang="he-IL" sz="2400" dirty="0">
              <a:solidFill>
                <a:schemeClr val="bg1"/>
              </a:solidFill>
              <a:latin typeface="Segoe UI Light" panose="020B0502040204020203" pitchFamily="34" charset="0"/>
              <a:cs typeface="Segoe UI Light" panose="020B0502040204020203" pitchFamily="34" charset="0"/>
            </a:endParaRPr>
          </a:p>
          <a:p>
            <a:pPr algn="r" rtl="1"/>
            <a:r>
              <a:rPr lang="he-IL" sz="2400" b="1" dirty="0">
                <a:solidFill>
                  <a:schemeClr val="bg1"/>
                </a:solidFill>
                <a:latin typeface="Segoe UI Light" panose="020B0502040204020203" pitchFamily="34" charset="0"/>
                <a:cs typeface="Segoe UI Light" panose="020B0502040204020203" pitchFamily="34" charset="0"/>
              </a:rPr>
              <a:t>זכייתך בו, היא אות גאווה עבורך ועבור אוניברסיטת חיפה.</a:t>
            </a:r>
            <a:endParaRPr lang="he-IL" sz="2400" dirty="0">
              <a:solidFill>
                <a:schemeClr val="bg1"/>
              </a:solidFill>
              <a:latin typeface="Segoe UI Light" panose="020B0502040204020203" pitchFamily="34" charset="0"/>
              <a:cs typeface="Segoe UI Light" panose="020B0502040204020203" pitchFamily="34" charset="0"/>
            </a:endParaRPr>
          </a:p>
          <a:p>
            <a:pPr algn="r"/>
            <a:endParaRPr lang="he-IL" sz="1600" dirty="0">
              <a:solidFill>
                <a:schemeClr val="bg1"/>
              </a:solidFill>
              <a:latin typeface="Segoe UI" panose="020B0502040204020203" pitchFamily="34" charset="0"/>
              <a:cs typeface="Segoe UI" panose="020B0502040204020203" pitchFamily="34" charset="0"/>
            </a:endParaRPr>
          </a:p>
        </p:txBody>
      </p:sp>
      <p:sp>
        <p:nvSpPr>
          <p:cNvPr id="44" name="Rectangle 14">
            <a:extLst>
              <a:ext uri="{FF2B5EF4-FFF2-40B4-BE49-F238E27FC236}">
                <a16:creationId xmlns:a16="http://schemas.microsoft.com/office/drawing/2014/main" id="{180860FE-33B3-4C09-A86B-BA109DB94C86}"/>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Picture 4">
            <a:extLst>
              <a:ext uri="{FF2B5EF4-FFF2-40B4-BE49-F238E27FC236}">
                <a16:creationId xmlns:a16="http://schemas.microsoft.com/office/drawing/2014/main" id="{900B854C-2FF9-4229-885D-FB6C3AF3D5F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46" name="Content Placeholder 10">
            <a:extLst>
              <a:ext uri="{FF2B5EF4-FFF2-40B4-BE49-F238E27FC236}">
                <a16:creationId xmlns:a16="http://schemas.microsoft.com/office/drawing/2014/main" id="{79506141-EF9A-4A58-8F89-03820D173A59}"/>
              </a:ext>
            </a:extLst>
          </p:cNvPr>
          <p:cNvPicPr/>
          <p:nvPr/>
        </p:nvPicPr>
        <p:blipFill>
          <a:blip r:embed="rId9"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47" name="Rectangle 10">
            <a:extLst>
              <a:ext uri="{FF2B5EF4-FFF2-40B4-BE49-F238E27FC236}">
                <a16:creationId xmlns:a16="http://schemas.microsoft.com/office/drawing/2014/main" id="{BC75CA38-2095-4C0B-B4C2-5EA263C8EC78}"/>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49" name="Rectangle 10">
            <a:extLst>
              <a:ext uri="{FF2B5EF4-FFF2-40B4-BE49-F238E27FC236}">
                <a16:creationId xmlns:a16="http://schemas.microsoft.com/office/drawing/2014/main" id="{91AA5739-04DE-41C9-9F4D-DC9E55F64C77}"/>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0"/>
              </a:rPr>
              <a:t>www.sysnan.co</a:t>
            </a:r>
            <a:endParaRPr lang="he-IL" sz="1700" dirty="0">
              <a:latin typeface="Segoe UI" panose="020B0502040204020203" pitchFamily="34" charset="0"/>
              <a:cs typeface="Segoe UI" panose="020B0502040204020203" pitchFamily="34" charset="0"/>
            </a:endParaRPr>
          </a:p>
        </p:txBody>
      </p:sp>
      <p:pic>
        <p:nvPicPr>
          <p:cNvPr id="50" name="תמונה 49">
            <a:extLst>
              <a:ext uri="{FF2B5EF4-FFF2-40B4-BE49-F238E27FC236}">
                <a16:creationId xmlns:a16="http://schemas.microsoft.com/office/drawing/2014/main" id="{2A1EAA3B-4512-4ED2-8AAF-ACEA18788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51" name="תמונה 50">
            <a:extLst>
              <a:ext uri="{FF2B5EF4-FFF2-40B4-BE49-F238E27FC236}">
                <a16:creationId xmlns:a16="http://schemas.microsoft.com/office/drawing/2014/main" id="{77229593-E7C1-48D8-9240-3002AC1B04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26" name="תמונה 25">
            <a:extLst>
              <a:ext uri="{FF2B5EF4-FFF2-40B4-BE49-F238E27FC236}">
                <a16:creationId xmlns:a16="http://schemas.microsoft.com/office/drawing/2014/main" id="{47145397-E923-4FC0-B237-8B122D87CB1D}"/>
              </a:ext>
            </a:extLst>
          </p:cNvPr>
          <p:cNvPicPr>
            <a:picLocks noChangeAspect="1"/>
          </p:cNvPicPr>
          <p:nvPr/>
        </p:nvPicPr>
        <p:blipFill rotWithShape="1">
          <a:blip r:embed="rId13">
            <a:extLst>
              <a:ext uri="{28A0092B-C50C-407E-A947-70E740481C1C}">
                <a14:useLocalDpi xmlns:a14="http://schemas.microsoft.com/office/drawing/2010/main" val="0"/>
              </a:ext>
            </a:extLst>
          </a:blip>
          <a:srcRect l="14166" t="30682" r="18643" b="10037"/>
          <a:stretch/>
        </p:blipFill>
        <p:spPr>
          <a:xfrm>
            <a:off x="9741109" y="1546610"/>
            <a:ext cx="1714535" cy="2016967"/>
          </a:xfrm>
          <a:prstGeom prst="rect">
            <a:avLst/>
          </a:prstGeom>
        </p:spPr>
      </p:pic>
      <p:sp>
        <p:nvSpPr>
          <p:cNvPr id="27" name="תיבת טקסט 26">
            <a:extLst>
              <a:ext uri="{FF2B5EF4-FFF2-40B4-BE49-F238E27FC236}">
                <a16:creationId xmlns:a16="http://schemas.microsoft.com/office/drawing/2014/main" id="{93288905-3E85-40B1-A71B-9A3750A0461A}"/>
              </a:ext>
            </a:extLst>
          </p:cNvPr>
          <p:cNvSpPr txBox="1"/>
          <p:nvPr/>
        </p:nvSpPr>
        <p:spPr>
          <a:xfrm>
            <a:off x="9674995" y="4035065"/>
            <a:ext cx="1780650"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מארק </a:t>
            </a:r>
            <a:r>
              <a:rPr lang="he-IL" sz="1600" dirty="0" err="1">
                <a:solidFill>
                  <a:schemeClr val="bg1"/>
                </a:solidFill>
                <a:latin typeface="Segoe UI" panose="020B0502040204020203" pitchFamily="34" charset="0"/>
                <a:cs typeface="Segoe UI" panose="020B0502040204020203" pitchFamily="34" charset="0"/>
              </a:rPr>
              <a:t>סניר</a:t>
            </a:r>
            <a:r>
              <a:rPr lang="he-IL" sz="1600" dirty="0">
                <a:solidFill>
                  <a:schemeClr val="bg1"/>
                </a:solidFill>
                <a:latin typeface="Segoe UI" panose="020B0502040204020203" pitchFamily="34" charset="0"/>
                <a:cs typeface="Segoe UI" panose="020B0502040204020203" pitchFamily="34" charset="0"/>
              </a:rPr>
              <a:t>, אוניברסיטת חיפה</a:t>
            </a:r>
          </a:p>
          <a:p>
            <a:pPr algn="ctr" rtl="1"/>
            <a:r>
              <a:rPr lang="he-IL" sz="1600" dirty="0">
                <a:solidFill>
                  <a:srgbClr val="DA9528"/>
                </a:solidFill>
                <a:latin typeface="Segoe UI" panose="020B0502040204020203" pitchFamily="34" charset="0"/>
                <a:cs typeface="Segoe UI" panose="020B0502040204020203" pitchFamily="34" charset="0"/>
              </a:rPr>
              <a:t>מגזר האקדמיה</a:t>
            </a:r>
          </a:p>
          <a:p>
            <a:pPr algn="ctr" rtl="1"/>
            <a:endParaRPr lang="he-IL" sz="1600" dirty="0">
              <a:solidFill>
                <a:srgbClr val="DA9528"/>
              </a:solidFill>
              <a:latin typeface="Segoe UI" panose="020B0502040204020203" pitchFamily="34" charset="0"/>
              <a:cs typeface="Segoe UI" panose="020B0502040204020203" pitchFamily="34" charset="0"/>
            </a:endParaRPr>
          </a:p>
          <a:p>
            <a:pPr algn="ctr" rtl="1"/>
            <a:r>
              <a:rPr lang="he-IL" sz="1600" dirty="0">
                <a:solidFill>
                  <a:srgbClr val="DA9528"/>
                </a:solidFill>
                <a:latin typeface="Segoe UI" panose="020B0502040204020203" pitchFamily="34" charset="0"/>
                <a:cs typeface="Segoe UI" panose="020B0502040204020203" pitchFamily="34" charset="0"/>
              </a:rPr>
              <a:t>מנהל תשתיות</a:t>
            </a:r>
            <a:endParaRPr lang="he-IL" sz="1400" dirty="0">
              <a:solidFill>
                <a:srgbClr val="DA9528"/>
              </a:solidFill>
              <a:latin typeface="Segoe UI" panose="020B0502040204020203" pitchFamily="34" charset="0"/>
              <a:cs typeface="Segoe UI" panose="020B0502040204020203" pitchFamily="34" charset="0"/>
            </a:endParaRPr>
          </a:p>
        </p:txBody>
      </p:sp>
      <p:pic>
        <p:nvPicPr>
          <p:cNvPr id="22" name="תמונה 21">
            <a:extLst>
              <a:ext uri="{FF2B5EF4-FFF2-40B4-BE49-F238E27FC236}">
                <a16:creationId xmlns:a16="http://schemas.microsoft.com/office/drawing/2014/main" id="{2D043293-938A-4220-B6C1-B2B6C120AA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19989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B511F51C-798A-4076-87F4-350C2431E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349"/>
            <a:ext cx="12192000" cy="4766639"/>
          </a:xfrm>
          <a:prstGeom prst="rect">
            <a:avLst/>
          </a:prstGeom>
        </p:spPr>
      </p:pic>
      <p:cxnSp>
        <p:nvCxnSpPr>
          <p:cNvPr id="86" name="מחבר ישר 85">
            <a:extLst>
              <a:ext uri="{FF2B5EF4-FFF2-40B4-BE49-F238E27FC236}">
                <a16:creationId xmlns:a16="http://schemas.microsoft.com/office/drawing/2014/main" id="{FC0296FF-CE96-4D65-B14A-6971754235A9}"/>
              </a:ext>
            </a:extLst>
          </p:cNvPr>
          <p:cNvCxnSpPr>
            <a:cxnSpLocks/>
          </p:cNvCxnSpPr>
          <p:nvPr/>
        </p:nvCxnSpPr>
        <p:spPr>
          <a:xfrm>
            <a:off x="-48130" y="3904860"/>
            <a:ext cx="12281836"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pic>
        <p:nvPicPr>
          <p:cNvPr id="33" name="תמונה 32">
            <a:extLst>
              <a:ext uri="{FF2B5EF4-FFF2-40B4-BE49-F238E27FC236}">
                <a16:creationId xmlns:a16="http://schemas.microsoft.com/office/drawing/2014/main" id="{D4171353-0AAB-41CA-9E5F-2E61C772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85" y="431788"/>
            <a:ext cx="4185991" cy="697926"/>
          </a:xfrm>
          <a:prstGeom prst="rect">
            <a:avLst/>
          </a:prstGeom>
        </p:spPr>
      </p:pic>
      <p:pic>
        <p:nvPicPr>
          <p:cNvPr id="38" name="גרפיקה 37">
            <a:extLst>
              <a:ext uri="{FF2B5EF4-FFF2-40B4-BE49-F238E27FC236}">
                <a16:creationId xmlns:a16="http://schemas.microsoft.com/office/drawing/2014/main" id="{20E6364E-8724-46AC-92FC-3FED45904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348" y="138868"/>
            <a:ext cx="6837404" cy="984075"/>
          </a:xfrm>
          <a:prstGeom prst="rect">
            <a:avLst/>
          </a:prstGeom>
        </p:spPr>
      </p:pic>
      <p:cxnSp>
        <p:nvCxnSpPr>
          <p:cNvPr id="48" name="מחבר ישר 47">
            <a:extLst>
              <a:ext uri="{FF2B5EF4-FFF2-40B4-BE49-F238E27FC236}">
                <a16:creationId xmlns:a16="http://schemas.microsoft.com/office/drawing/2014/main" id="{93B65C65-2C0B-4161-970A-51D652162CF7}"/>
              </a:ext>
            </a:extLst>
          </p:cNvPr>
          <p:cNvCxnSpPr/>
          <p:nvPr/>
        </p:nvCxnSpPr>
        <p:spPr>
          <a:xfrm>
            <a:off x="0" y="1283120"/>
            <a:ext cx="12192000" cy="0"/>
          </a:xfrm>
          <a:prstGeom prst="line">
            <a:avLst/>
          </a:prstGeom>
          <a:ln w="25400">
            <a:solidFill>
              <a:srgbClr val="DA9528"/>
            </a:solidFill>
          </a:ln>
        </p:spPr>
        <p:style>
          <a:lnRef idx="1">
            <a:schemeClr val="accent1"/>
          </a:lnRef>
          <a:fillRef idx="0">
            <a:schemeClr val="accent1"/>
          </a:fillRef>
          <a:effectRef idx="0">
            <a:schemeClr val="accent1"/>
          </a:effectRef>
          <a:fontRef idx="minor">
            <a:schemeClr val="tx1"/>
          </a:fontRef>
        </p:style>
      </p:cxnSp>
      <p:cxnSp>
        <p:nvCxnSpPr>
          <p:cNvPr id="88" name="מחבר ישר 87">
            <a:extLst>
              <a:ext uri="{FF2B5EF4-FFF2-40B4-BE49-F238E27FC236}">
                <a16:creationId xmlns:a16="http://schemas.microsoft.com/office/drawing/2014/main" id="{DB49FD7C-0039-4C42-980E-36809366BFA9}"/>
              </a:ext>
            </a:extLst>
          </p:cNvPr>
          <p:cNvCxnSpPr>
            <a:cxnSpLocks/>
          </p:cNvCxnSpPr>
          <p:nvPr/>
        </p:nvCxnSpPr>
        <p:spPr>
          <a:xfrm flipV="1">
            <a:off x="10615207" y="3507607"/>
            <a:ext cx="1" cy="356384"/>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97" name="אליפסה 96">
            <a:extLst>
              <a:ext uri="{FF2B5EF4-FFF2-40B4-BE49-F238E27FC236}">
                <a16:creationId xmlns:a16="http://schemas.microsoft.com/office/drawing/2014/main" id="{CB2F26F8-2C46-4F38-BCB4-B78F4111C545}"/>
              </a:ext>
            </a:extLst>
          </p:cNvPr>
          <p:cNvSpPr/>
          <p:nvPr/>
        </p:nvSpPr>
        <p:spPr>
          <a:xfrm>
            <a:off x="10575016" y="3865693"/>
            <a:ext cx="79816" cy="79816"/>
          </a:xfrm>
          <a:prstGeom prst="ellipse">
            <a:avLst/>
          </a:prstGeom>
          <a:solidFill>
            <a:srgbClr val="DA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1" name="מחבר ישר 30">
            <a:extLst>
              <a:ext uri="{FF2B5EF4-FFF2-40B4-BE49-F238E27FC236}">
                <a16:creationId xmlns:a16="http://schemas.microsoft.com/office/drawing/2014/main" id="{049E27F3-02A0-448F-A665-12A9846882C2}"/>
              </a:ext>
            </a:extLst>
          </p:cNvPr>
          <p:cNvCxnSpPr>
            <a:cxnSpLocks/>
          </p:cNvCxnSpPr>
          <p:nvPr/>
        </p:nvCxnSpPr>
        <p:spPr>
          <a:xfrm>
            <a:off x="10096901" y="4948149"/>
            <a:ext cx="1039528" cy="0"/>
          </a:xfrm>
          <a:prstGeom prst="line">
            <a:avLst/>
          </a:prstGeom>
          <a:ln w="12700">
            <a:solidFill>
              <a:srgbClr val="DA9528"/>
            </a:solidFill>
            <a:prstDash val="dash"/>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E7ABDA95-30E1-4585-9E76-7C2E627CB94A}"/>
              </a:ext>
            </a:extLst>
          </p:cNvPr>
          <p:cNvSpPr/>
          <p:nvPr/>
        </p:nvSpPr>
        <p:spPr>
          <a:xfrm>
            <a:off x="875900" y="1590353"/>
            <a:ext cx="7923194" cy="1938992"/>
          </a:xfrm>
          <a:prstGeom prst="rect">
            <a:avLst/>
          </a:prstGeom>
        </p:spPr>
        <p:txBody>
          <a:bodyPr wrap="square">
            <a:spAutoFit/>
          </a:bodyPr>
          <a:lstStyle/>
          <a:p>
            <a:pPr algn="r" rtl="1"/>
            <a:r>
              <a:rPr lang="he-IL" sz="1600" dirty="0">
                <a:solidFill>
                  <a:srgbClr val="DA9528"/>
                </a:solidFill>
                <a:latin typeface="Segoe UI" panose="020B0502040204020203" pitchFamily="34" charset="0"/>
                <a:cs typeface="Segoe UI" panose="020B0502040204020203" pitchFamily="34" charset="0"/>
              </a:rPr>
              <a:t>מנימוקי ועדת השיפוט:</a:t>
            </a:r>
          </a:p>
          <a:p>
            <a:pPr algn="r" rtl="1"/>
            <a:endParaRPr lang="he-IL" sz="1400" dirty="0">
              <a:solidFill>
                <a:schemeClr val="bg1"/>
              </a:solidFill>
              <a:latin typeface="Segoe UI" panose="020B0502040204020203" pitchFamily="34" charset="0"/>
              <a:cs typeface="Segoe UI" panose="020B0502040204020203" pitchFamily="34" charset="0"/>
            </a:endParaRPr>
          </a:p>
          <a:p>
            <a:pPr algn="r" rtl="1"/>
            <a:r>
              <a:rPr lang="he-IL" sz="1500" dirty="0">
                <a:solidFill>
                  <a:schemeClr val="bg1"/>
                </a:solidFill>
                <a:latin typeface="Segoe UI" panose="020B0502040204020203" pitchFamily="34" charset="0"/>
                <a:cs typeface="Segoe UI" panose="020B0502040204020203" pitchFamily="34" charset="0"/>
              </a:rPr>
              <a:t>"עמית, מנהל תשתיות חרוץ, אשר הוביל פרויקטים למימוש טכנולוגיות מתקדמות בענן, לרבות בתחום של בדיקות אוטומטיות, אבטחת מידע ו-  </a:t>
            </a:r>
            <a:r>
              <a:rPr lang="es-ES" sz="1500" dirty="0">
                <a:solidFill>
                  <a:schemeClr val="bg1"/>
                </a:solidFill>
                <a:latin typeface="Segoe UI" panose="020B0502040204020203" pitchFamily="34" charset="0"/>
                <a:cs typeface="Segoe UI" panose="020B0502040204020203" pitchFamily="34" charset="0"/>
              </a:rPr>
              <a:t>DevOPS</a:t>
            </a:r>
            <a:r>
              <a:rPr lang="he-IL" sz="1500" dirty="0">
                <a:solidFill>
                  <a:schemeClr val="bg1"/>
                </a:solidFill>
                <a:latin typeface="Segoe UI" panose="020B0502040204020203" pitchFamily="34" charset="0"/>
                <a:cs typeface="Segoe UI" panose="020B0502040204020203" pitchFamily="34" charset="0"/>
              </a:rPr>
              <a:t> . עמית הקים וניהל בהצלחה ממשקים המאפשרים החצנת נתונים </a:t>
            </a:r>
            <a:r>
              <a:rPr lang="he-IL" sz="1500" dirty="0" err="1">
                <a:solidFill>
                  <a:schemeClr val="bg1"/>
                </a:solidFill>
                <a:latin typeface="Segoe UI" panose="020B0502040204020203" pitchFamily="34" charset="0"/>
                <a:cs typeface="Segoe UI" panose="020B0502040204020203" pitchFamily="34" charset="0"/>
              </a:rPr>
              <a:t>לאיזור</a:t>
            </a:r>
            <a:r>
              <a:rPr lang="he-IL" sz="1500" dirty="0">
                <a:solidFill>
                  <a:schemeClr val="bg1"/>
                </a:solidFill>
                <a:latin typeface="Segoe UI" panose="020B0502040204020203" pitchFamily="34" charset="0"/>
                <a:cs typeface="Segoe UI" panose="020B0502040204020203" pitchFamily="34" charset="0"/>
              </a:rPr>
              <a:t> האישי הממשלתי ( </a:t>
            </a:r>
            <a:r>
              <a:rPr lang="es-ES" sz="1500" dirty="0">
                <a:solidFill>
                  <a:schemeClr val="bg1"/>
                </a:solidFill>
                <a:latin typeface="Segoe UI" panose="020B0502040204020203" pitchFamily="34" charset="0"/>
                <a:cs typeface="Segoe UI" panose="020B0502040204020203" pitchFamily="34" charset="0"/>
              </a:rPr>
              <a:t>MyGov</a:t>
            </a:r>
            <a:r>
              <a:rPr lang="he-IL" sz="1500" dirty="0">
                <a:solidFill>
                  <a:schemeClr val="bg1"/>
                </a:solidFill>
                <a:latin typeface="Segoe UI" panose="020B0502040204020203" pitchFamily="34" charset="0"/>
                <a:cs typeface="Segoe UI" panose="020B0502040204020203" pitchFamily="34" charset="0"/>
              </a:rPr>
              <a:t> ) לטובת הצגת נתונים רלוונטיים לאזרח ובכך אפשר זינוק </a:t>
            </a:r>
            <a:r>
              <a:rPr lang="he-IL" sz="1500" dirty="0" err="1">
                <a:solidFill>
                  <a:schemeClr val="bg1"/>
                </a:solidFill>
                <a:latin typeface="Segoe UI" panose="020B0502040204020203" pitchFamily="34" charset="0"/>
                <a:cs typeface="Segoe UI" panose="020B0502040204020203" pitchFamily="34" charset="0"/>
              </a:rPr>
              <a:t>בחווית</a:t>
            </a:r>
            <a:r>
              <a:rPr lang="he-IL" sz="1500" dirty="0">
                <a:solidFill>
                  <a:schemeClr val="bg1"/>
                </a:solidFill>
                <a:latin typeface="Segoe UI" panose="020B0502040204020203" pitchFamily="34" charset="0"/>
                <a:cs typeface="Segoe UI" panose="020B0502040204020203" pitchFamily="34" charset="0"/>
              </a:rPr>
              <a:t> השירות של רשות האכיפה והגביה. מעבר לכך, ניהל עמית שדרוגים נרחבים בתשתיות הארגון בכל </a:t>
            </a:r>
            <a:r>
              <a:rPr lang="he-IL" sz="1500" dirty="0" err="1">
                <a:solidFill>
                  <a:schemeClr val="bg1"/>
                </a:solidFill>
                <a:latin typeface="Segoe UI" panose="020B0502040204020203" pitchFamily="34" charset="0"/>
                <a:cs typeface="Segoe UI" panose="020B0502040204020203" pitchFamily="34" charset="0"/>
              </a:rPr>
              <a:t>מימד</a:t>
            </a:r>
            <a:r>
              <a:rPr lang="he-IL" sz="1500" dirty="0">
                <a:solidFill>
                  <a:schemeClr val="bg1"/>
                </a:solidFill>
                <a:latin typeface="Segoe UI" panose="020B0502040204020203" pitchFamily="34" charset="0"/>
                <a:cs typeface="Segoe UI" panose="020B0502040204020203" pitchFamily="34" charset="0"/>
              </a:rPr>
              <a:t> אפשרי, זאת לצד הקמת תשתיות מודרניות עבור מערכות לגביית קנסות, ניהול וגביית חובות לרשויות מקומיות ומשרדי ממשלה נוספים"</a:t>
            </a:r>
          </a:p>
        </p:txBody>
      </p:sp>
      <p:sp>
        <p:nvSpPr>
          <p:cNvPr id="43" name="מלבן 42">
            <a:extLst>
              <a:ext uri="{FF2B5EF4-FFF2-40B4-BE49-F238E27FC236}">
                <a16:creationId xmlns:a16="http://schemas.microsoft.com/office/drawing/2014/main" id="{03E04941-45D0-4D67-AD7B-0032724B04D7}"/>
              </a:ext>
            </a:extLst>
          </p:cNvPr>
          <p:cNvSpPr/>
          <p:nvPr/>
        </p:nvSpPr>
        <p:spPr>
          <a:xfrm>
            <a:off x="875900" y="4093773"/>
            <a:ext cx="7923194" cy="1200329"/>
          </a:xfrm>
          <a:prstGeom prst="rect">
            <a:avLst/>
          </a:prstGeom>
        </p:spPr>
        <p:txBody>
          <a:bodyPr wrap="square">
            <a:spAutoFit/>
          </a:bodyPr>
          <a:lstStyle/>
          <a:p>
            <a:pPr algn="r" rtl="1"/>
            <a:r>
              <a:rPr lang="he-IL" sz="2400" b="1" dirty="0">
                <a:solidFill>
                  <a:schemeClr val="bg1"/>
                </a:solidFill>
                <a:latin typeface="Segoe UI Light" panose="020B0502040204020203" pitchFamily="34" charset="0"/>
                <a:cs typeface="Segoe UI Light" panose="020B0502040204020203" pitchFamily="34" charset="0"/>
              </a:rPr>
              <a:t>עמית, המגן הזה מבטא את הוקרתה המקצועית של קהילת מנהלי תשתיות ה - </a:t>
            </a:r>
            <a:r>
              <a:rPr lang="en-US" sz="2400" b="1" dirty="0">
                <a:solidFill>
                  <a:schemeClr val="bg1"/>
                </a:solidFill>
                <a:latin typeface="Segoe UI Light" panose="020B0502040204020203" pitchFamily="34" charset="0"/>
                <a:cs typeface="Segoe UI Light" panose="020B0502040204020203" pitchFamily="34" charset="0"/>
              </a:rPr>
              <a:t>IT</a:t>
            </a:r>
            <a:r>
              <a:rPr lang="he-IL" sz="2400" b="1" dirty="0">
                <a:solidFill>
                  <a:schemeClr val="bg1"/>
                </a:solidFill>
                <a:latin typeface="Segoe UI Light" panose="020B0502040204020203" pitchFamily="34" charset="0"/>
                <a:cs typeface="Segoe UI Light" panose="020B0502040204020203" pitchFamily="34" charset="0"/>
              </a:rPr>
              <a:t> בישראל.</a:t>
            </a:r>
            <a:endParaRPr lang="he-IL" sz="2400" dirty="0">
              <a:solidFill>
                <a:schemeClr val="bg1"/>
              </a:solidFill>
              <a:latin typeface="Segoe UI Light" panose="020B0502040204020203" pitchFamily="34" charset="0"/>
              <a:cs typeface="Segoe UI Light" panose="020B0502040204020203" pitchFamily="34" charset="0"/>
            </a:endParaRPr>
          </a:p>
          <a:p>
            <a:pPr algn="r" rtl="1"/>
            <a:r>
              <a:rPr lang="he-IL" sz="2400" b="1" dirty="0">
                <a:solidFill>
                  <a:schemeClr val="bg1"/>
                </a:solidFill>
                <a:latin typeface="Segoe UI Light" panose="020B0502040204020203" pitchFamily="34" charset="0"/>
                <a:cs typeface="Segoe UI Light" panose="020B0502040204020203" pitchFamily="34" charset="0"/>
              </a:rPr>
              <a:t>זכייתך בו, היא אות גאווה עבורך ועבור רשות האכיפה והגביה.</a:t>
            </a:r>
            <a:endParaRPr lang="he-IL" sz="2400" dirty="0">
              <a:solidFill>
                <a:schemeClr val="bg1"/>
              </a:solidFill>
              <a:latin typeface="Segoe UI Light" panose="020B0502040204020203" pitchFamily="34" charset="0"/>
              <a:cs typeface="Segoe UI Light" panose="020B0502040204020203" pitchFamily="34" charset="0"/>
            </a:endParaRPr>
          </a:p>
        </p:txBody>
      </p:sp>
      <p:sp>
        <p:nvSpPr>
          <p:cNvPr id="44" name="Rectangle 14">
            <a:extLst>
              <a:ext uri="{FF2B5EF4-FFF2-40B4-BE49-F238E27FC236}">
                <a16:creationId xmlns:a16="http://schemas.microsoft.com/office/drawing/2014/main" id="{180860FE-33B3-4C09-A86B-BA109DB94C86}"/>
              </a:ext>
            </a:extLst>
          </p:cNvPr>
          <p:cNvSpPr/>
          <p:nvPr/>
        </p:nvSpPr>
        <p:spPr>
          <a:xfrm>
            <a:off x="0" y="5915368"/>
            <a:ext cx="12192000" cy="94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Picture 4">
            <a:extLst>
              <a:ext uri="{FF2B5EF4-FFF2-40B4-BE49-F238E27FC236}">
                <a16:creationId xmlns:a16="http://schemas.microsoft.com/office/drawing/2014/main" id="{900B854C-2FF9-4229-885D-FB6C3AF3D5F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8309" y="6315988"/>
            <a:ext cx="775934" cy="543153"/>
          </a:xfrm>
          <a:prstGeom prst="rect">
            <a:avLst/>
          </a:prstGeom>
        </p:spPr>
      </p:pic>
      <p:pic>
        <p:nvPicPr>
          <p:cNvPr id="46" name="Content Placeholder 10">
            <a:extLst>
              <a:ext uri="{FF2B5EF4-FFF2-40B4-BE49-F238E27FC236}">
                <a16:creationId xmlns:a16="http://schemas.microsoft.com/office/drawing/2014/main" id="{79506141-EF9A-4A58-8F89-03820D173A59}"/>
              </a:ext>
            </a:extLst>
          </p:cNvPr>
          <p:cNvPicPr/>
          <p:nvPr/>
        </p:nvPicPr>
        <p:blipFill>
          <a:blip r:embed="rId9" cstate="print">
            <a:extLst>
              <a:ext uri="{28A0092B-C50C-407E-A947-70E740481C1C}">
                <a14:useLocalDpi xmlns:a14="http://schemas.microsoft.com/office/drawing/2010/main"/>
              </a:ext>
            </a:extLst>
          </a:blip>
          <a:stretch>
            <a:fillRect/>
          </a:stretch>
        </p:blipFill>
        <p:spPr>
          <a:xfrm>
            <a:off x="3339007" y="6342524"/>
            <a:ext cx="1118379" cy="444137"/>
          </a:xfrm>
          <a:prstGeom prst="rect">
            <a:avLst/>
          </a:prstGeom>
        </p:spPr>
      </p:pic>
      <p:sp>
        <p:nvSpPr>
          <p:cNvPr id="47" name="Rectangle 10">
            <a:extLst>
              <a:ext uri="{FF2B5EF4-FFF2-40B4-BE49-F238E27FC236}">
                <a16:creationId xmlns:a16="http://schemas.microsoft.com/office/drawing/2014/main" id="{BC75CA38-2095-4C0B-B4C2-5EA263C8EC78}"/>
              </a:ext>
            </a:extLst>
          </p:cNvPr>
          <p:cNvSpPr/>
          <p:nvPr/>
        </p:nvSpPr>
        <p:spPr>
          <a:xfrm>
            <a:off x="1764159" y="5999575"/>
            <a:ext cx="3912424" cy="292388"/>
          </a:xfrm>
          <a:prstGeom prst="rect">
            <a:avLst/>
          </a:prstGeom>
        </p:spPr>
        <p:txBody>
          <a:bodyPr wrap="square">
            <a:spAutoFit/>
          </a:bodyPr>
          <a:lstStyle/>
          <a:p>
            <a:pPr algn="r" rtl="1"/>
            <a:r>
              <a:rPr lang="he-IL" sz="1300" dirty="0">
                <a:latin typeface="Segoe UI" panose="020B0502040204020203" pitchFamily="34" charset="0"/>
                <a:ea typeface="Calibri" panose="020F0502020204030204" pitchFamily="34" charset="0"/>
                <a:cs typeface="Segoe UI" panose="020B0502040204020203" pitchFamily="34" charset="0"/>
              </a:rPr>
              <a:t>מרכז מצוינות תשתיות </a:t>
            </a:r>
            <a:r>
              <a:rPr lang="en-US" sz="1300" dirty="0">
                <a:latin typeface="Segoe UI" panose="020B0502040204020203" pitchFamily="34" charset="0"/>
                <a:ea typeface="Calibri" panose="020F0502020204030204" pitchFamily="34" charset="0"/>
                <a:cs typeface="Segoe UI" panose="020B0502040204020203" pitchFamily="34" charset="0"/>
              </a:rPr>
              <a:t>IT</a:t>
            </a:r>
            <a:r>
              <a:rPr lang="he-IL" sz="1300" dirty="0">
                <a:latin typeface="Segoe UI" panose="020B0502040204020203" pitchFamily="34" charset="0"/>
                <a:ea typeface="Calibri" panose="020F0502020204030204" pitchFamily="34" charset="0"/>
                <a:cs typeface="Segoe UI" panose="020B0502040204020203" pitchFamily="34" charset="0"/>
              </a:rPr>
              <a:t> בחסות:</a:t>
            </a:r>
            <a:endParaRPr lang="he-IL" sz="1300" dirty="0">
              <a:latin typeface="Segoe UI" panose="020B0502040204020203" pitchFamily="34" charset="0"/>
              <a:cs typeface="Segoe UI" panose="020B0502040204020203" pitchFamily="34" charset="0"/>
            </a:endParaRPr>
          </a:p>
        </p:txBody>
      </p:sp>
      <p:sp>
        <p:nvSpPr>
          <p:cNvPr id="49" name="Rectangle 10">
            <a:extLst>
              <a:ext uri="{FF2B5EF4-FFF2-40B4-BE49-F238E27FC236}">
                <a16:creationId xmlns:a16="http://schemas.microsoft.com/office/drawing/2014/main" id="{91AA5739-04DE-41C9-9F4D-DC9E55F64C77}"/>
              </a:ext>
            </a:extLst>
          </p:cNvPr>
          <p:cNvSpPr/>
          <p:nvPr/>
        </p:nvSpPr>
        <p:spPr>
          <a:xfrm>
            <a:off x="7295948" y="6009200"/>
            <a:ext cx="4629753" cy="725199"/>
          </a:xfrm>
          <a:prstGeom prst="rect">
            <a:avLst/>
          </a:prstGeom>
        </p:spPr>
        <p:txBody>
          <a:bodyPr wrap="square">
            <a:spAutoFit/>
          </a:bodyPr>
          <a:lstStyle/>
          <a:p>
            <a:pPr algn="r" rtl="1">
              <a:lnSpc>
                <a:spcPts val="2600"/>
              </a:lnSpc>
            </a:pPr>
            <a:r>
              <a:rPr lang="he-IL" sz="1700" dirty="0">
                <a:latin typeface="Segoe UI" panose="020B0502040204020203" pitchFamily="34" charset="0"/>
                <a:cs typeface="Segoe UI" panose="020B0502040204020203" pitchFamily="34" charset="0"/>
              </a:rPr>
              <a:t>המגן יוענק </a:t>
            </a:r>
            <a:r>
              <a:rPr lang="he-IL" sz="1700" dirty="0" err="1">
                <a:latin typeface="Segoe UI" panose="020B0502040204020203" pitchFamily="34" charset="0"/>
                <a:cs typeface="Segoe UI" panose="020B0502040204020203" pitchFamily="34" charset="0"/>
              </a:rPr>
              <a:t>בועידת</a:t>
            </a:r>
            <a:r>
              <a:rPr lang="he-IL" sz="1700" dirty="0">
                <a:latin typeface="Segoe UI" panose="020B0502040204020203" pitchFamily="34" charset="0"/>
                <a:cs typeface="Segoe UI" panose="020B0502040204020203" pitchFamily="34" charset="0"/>
              </a:rPr>
              <a:t> ישראל למערכות מידע, </a:t>
            </a:r>
          </a:p>
          <a:p>
            <a:pPr algn="r" rtl="1">
              <a:lnSpc>
                <a:spcPts val="2600"/>
              </a:lnSpc>
            </a:pPr>
            <a:r>
              <a:rPr lang="he-IL" sz="1700" dirty="0">
                <a:latin typeface="Segoe UI" panose="020B0502040204020203" pitchFamily="34" charset="0"/>
                <a:cs typeface="Segoe UI" panose="020B0502040204020203" pitchFamily="34" charset="0"/>
              </a:rPr>
              <a:t>יום חמישי, ה- 5.12, להרשמה: </a:t>
            </a:r>
            <a:r>
              <a:rPr lang="es-ES" sz="1700" dirty="0">
                <a:latin typeface="Segoe UI" panose="020B0502040204020203" pitchFamily="34" charset="0"/>
                <a:cs typeface="Segoe UI" panose="020B0502040204020203" pitchFamily="34" charset="0"/>
                <a:hlinkClick r:id="rId10"/>
              </a:rPr>
              <a:t>www.sysnan.co</a:t>
            </a:r>
            <a:endParaRPr lang="he-IL" sz="1700" dirty="0">
              <a:latin typeface="Segoe UI" panose="020B0502040204020203" pitchFamily="34" charset="0"/>
              <a:cs typeface="Segoe UI" panose="020B0502040204020203" pitchFamily="34" charset="0"/>
            </a:endParaRPr>
          </a:p>
        </p:txBody>
      </p:sp>
      <p:pic>
        <p:nvPicPr>
          <p:cNvPr id="50" name="תמונה 49">
            <a:extLst>
              <a:ext uri="{FF2B5EF4-FFF2-40B4-BE49-F238E27FC236}">
                <a16:creationId xmlns:a16="http://schemas.microsoft.com/office/drawing/2014/main" id="{2A1EAA3B-4512-4ED2-8AAF-ACEA18788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391" y="6411579"/>
            <a:ext cx="655531" cy="375220"/>
          </a:xfrm>
          <a:prstGeom prst="rect">
            <a:avLst/>
          </a:prstGeom>
        </p:spPr>
      </p:pic>
      <p:pic>
        <p:nvPicPr>
          <p:cNvPr id="51" name="תמונה 50">
            <a:extLst>
              <a:ext uri="{FF2B5EF4-FFF2-40B4-BE49-F238E27FC236}">
                <a16:creationId xmlns:a16="http://schemas.microsoft.com/office/drawing/2014/main" id="{77229593-E7C1-48D8-9240-3002AC1B04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6070" y="6390329"/>
            <a:ext cx="1155702" cy="359757"/>
          </a:xfrm>
          <a:prstGeom prst="rect">
            <a:avLst/>
          </a:prstGeom>
        </p:spPr>
      </p:pic>
      <p:pic>
        <p:nvPicPr>
          <p:cNvPr id="24" name="תמונה 23">
            <a:extLst>
              <a:ext uri="{FF2B5EF4-FFF2-40B4-BE49-F238E27FC236}">
                <a16:creationId xmlns:a16="http://schemas.microsoft.com/office/drawing/2014/main" id="{16D50DA8-2927-483C-9068-B4CD37547904}"/>
              </a:ext>
            </a:extLst>
          </p:cNvPr>
          <p:cNvPicPr>
            <a:picLocks noChangeAspect="1"/>
          </p:cNvPicPr>
          <p:nvPr/>
        </p:nvPicPr>
        <p:blipFill rotWithShape="1">
          <a:blip r:embed="rId13">
            <a:extLst>
              <a:ext uri="{28A0092B-C50C-407E-A947-70E740481C1C}">
                <a14:useLocalDpi xmlns:a14="http://schemas.microsoft.com/office/drawing/2010/main" val="0"/>
              </a:ext>
            </a:extLst>
          </a:blip>
          <a:srcRect l="14284" r="11065"/>
          <a:stretch/>
        </p:blipFill>
        <p:spPr>
          <a:xfrm>
            <a:off x="9741108" y="1547485"/>
            <a:ext cx="1748733" cy="2016087"/>
          </a:xfrm>
          <a:prstGeom prst="rect">
            <a:avLst/>
          </a:prstGeom>
        </p:spPr>
      </p:pic>
      <p:sp>
        <p:nvSpPr>
          <p:cNvPr id="25" name="תיבת טקסט 24">
            <a:extLst>
              <a:ext uri="{FF2B5EF4-FFF2-40B4-BE49-F238E27FC236}">
                <a16:creationId xmlns:a16="http://schemas.microsoft.com/office/drawing/2014/main" id="{E5D2A34C-A635-44D0-A30B-048325DA4D06}"/>
              </a:ext>
            </a:extLst>
          </p:cNvPr>
          <p:cNvSpPr txBox="1"/>
          <p:nvPr/>
        </p:nvSpPr>
        <p:spPr>
          <a:xfrm>
            <a:off x="9676632" y="4027024"/>
            <a:ext cx="1876584" cy="1323439"/>
          </a:xfrm>
          <a:prstGeom prst="rect">
            <a:avLst/>
          </a:prstGeom>
          <a:noFill/>
        </p:spPr>
        <p:txBody>
          <a:bodyPr wrap="square" rtlCol="1">
            <a:spAutoFit/>
          </a:bodyPr>
          <a:lstStyle/>
          <a:p>
            <a:pPr algn="ctr" rtl="1"/>
            <a:r>
              <a:rPr lang="he-IL" sz="1600" dirty="0">
                <a:solidFill>
                  <a:schemeClr val="bg1"/>
                </a:solidFill>
                <a:latin typeface="Segoe UI" panose="020B0502040204020203" pitchFamily="34" charset="0"/>
                <a:cs typeface="Segoe UI" panose="020B0502040204020203" pitchFamily="34" charset="0"/>
              </a:rPr>
              <a:t>עמית </a:t>
            </a:r>
            <a:r>
              <a:rPr lang="he-IL" sz="1600" dirty="0" err="1">
                <a:solidFill>
                  <a:schemeClr val="bg1"/>
                </a:solidFill>
                <a:latin typeface="Segoe UI" panose="020B0502040204020203" pitchFamily="34" charset="0"/>
                <a:cs typeface="Segoe UI" panose="020B0502040204020203" pitchFamily="34" charset="0"/>
              </a:rPr>
              <a:t>שרויט</a:t>
            </a:r>
            <a:r>
              <a:rPr lang="he-IL" sz="1600" dirty="0">
                <a:solidFill>
                  <a:schemeClr val="bg1"/>
                </a:solidFill>
                <a:latin typeface="Segoe UI" panose="020B0502040204020203" pitchFamily="34" charset="0"/>
                <a:cs typeface="Segoe UI" panose="020B0502040204020203" pitchFamily="34" charset="0"/>
              </a:rPr>
              <a:t>, רשות האכיפה והגבייה</a:t>
            </a:r>
          </a:p>
          <a:p>
            <a:pPr algn="ctr" rtl="1"/>
            <a:r>
              <a:rPr lang="he-IL" sz="1600" dirty="0">
                <a:solidFill>
                  <a:srgbClr val="DA9528"/>
                </a:solidFill>
                <a:latin typeface="Segoe UI" panose="020B0502040204020203" pitchFamily="34" charset="0"/>
                <a:cs typeface="Segoe UI" panose="020B0502040204020203" pitchFamily="34" charset="0"/>
              </a:rPr>
              <a:t>מגזר ציבורי</a:t>
            </a:r>
          </a:p>
          <a:p>
            <a:pPr algn="ctr" rtl="1"/>
            <a:endParaRPr lang="he-IL" sz="1600" dirty="0">
              <a:solidFill>
                <a:srgbClr val="DA9528"/>
              </a:solidFill>
              <a:latin typeface="Segoe UI" panose="020B0502040204020203" pitchFamily="34" charset="0"/>
              <a:cs typeface="Segoe UI" panose="020B0502040204020203" pitchFamily="34" charset="0"/>
            </a:endParaRPr>
          </a:p>
          <a:p>
            <a:pPr algn="ctr" rtl="1"/>
            <a:r>
              <a:rPr lang="he-IL" sz="1600" dirty="0">
                <a:solidFill>
                  <a:srgbClr val="DA9528"/>
                </a:solidFill>
                <a:latin typeface="Segoe UI" panose="020B0502040204020203" pitchFamily="34" charset="0"/>
                <a:cs typeface="Segoe UI" panose="020B0502040204020203" pitchFamily="34" charset="0"/>
              </a:rPr>
              <a:t>מנהל תשתיות</a:t>
            </a:r>
            <a:endParaRPr lang="he-IL" sz="1400" dirty="0">
              <a:solidFill>
                <a:srgbClr val="DA9528"/>
              </a:solidFill>
              <a:latin typeface="Segoe UI" panose="020B0502040204020203" pitchFamily="34" charset="0"/>
              <a:cs typeface="Segoe UI" panose="020B0502040204020203" pitchFamily="34" charset="0"/>
            </a:endParaRPr>
          </a:p>
        </p:txBody>
      </p:sp>
      <p:pic>
        <p:nvPicPr>
          <p:cNvPr id="22" name="תמונה 21">
            <a:extLst>
              <a:ext uri="{FF2B5EF4-FFF2-40B4-BE49-F238E27FC236}">
                <a16:creationId xmlns:a16="http://schemas.microsoft.com/office/drawing/2014/main" id="{6E5F456F-6692-425C-93E5-64036E1691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2542" y="6399022"/>
            <a:ext cx="1162361" cy="359605"/>
          </a:xfrm>
          <a:prstGeom prst="rect">
            <a:avLst/>
          </a:prstGeom>
        </p:spPr>
      </p:pic>
    </p:spTree>
    <p:extLst>
      <p:ext uri="{BB962C8B-B14F-4D97-AF65-F5344CB8AC3E}">
        <p14:creationId xmlns:p14="http://schemas.microsoft.com/office/powerpoint/2010/main" val="1211662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4036</TotalTime>
  <Words>825</Words>
  <Application>Microsoft Office PowerPoint</Application>
  <PresentationFormat>מסך רחב</PresentationFormat>
  <Paragraphs>85</Paragraphs>
  <Slides>6</Slides>
  <Notes>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6</vt:i4>
      </vt:variant>
    </vt:vector>
  </HeadingPairs>
  <TitlesOfParts>
    <vt:vector size="12" baseType="lpstr">
      <vt:lpstr>Arial</vt:lpstr>
      <vt:lpstr>Calibri</vt:lpstr>
      <vt:lpstr>Calibri Light</vt:lpstr>
      <vt:lpstr>Segoe UI</vt:lpstr>
      <vt:lpstr>Segoe UI Light</vt:lpstr>
      <vt:lpstr>Office Theme</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yifat meiri gurion</cp:lastModifiedBy>
  <cp:revision>129</cp:revision>
  <dcterms:created xsi:type="dcterms:W3CDTF">2018-03-29T02:54:27Z</dcterms:created>
  <dcterms:modified xsi:type="dcterms:W3CDTF">2019-12-02T09:34:45Z</dcterms:modified>
</cp:coreProperties>
</file>