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75" r:id="rId3"/>
    <p:sldId id="257" r:id="rId4"/>
    <p:sldId id="261" r:id="rId5"/>
    <p:sldId id="263" r:id="rId6"/>
    <p:sldId id="266" r:id="rId7"/>
    <p:sldId id="268" r:id="rId8"/>
    <p:sldId id="270" r:id="rId9"/>
    <p:sldId id="269" r:id="rId10"/>
    <p:sldId id="271" r:id="rId11"/>
    <p:sldId id="259" r:id="rId12"/>
    <p:sldId id="258" r:id="rId13"/>
    <p:sldId id="26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FFAD"/>
    <a:srgbClr val="5DFFF2"/>
    <a:srgbClr val="00D65B"/>
    <a:srgbClr val="00FCE7"/>
    <a:srgbClr val="5A9BD5"/>
    <a:srgbClr val="6FAD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74" autoAdjust="0"/>
    <p:restoredTop sz="92096" autoAdjust="0"/>
  </p:normalViewPr>
  <p:slideViewPr>
    <p:cSldViewPr snapToGrid="0">
      <p:cViewPr varScale="1">
        <p:scale>
          <a:sx n="114" d="100"/>
          <a:sy n="114" d="100"/>
        </p:scale>
        <p:origin x="606"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US"/>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B10DA869-A244-4D50-A888-CA6720837ADC}" type="datetimeFigureOut">
              <a:rPr lang="en-US" smtClean="0"/>
              <a:t>9/5/2022</a:t>
            </a:fld>
            <a:endParaRPr lang="en-US"/>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en-US"/>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US"/>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D5111D81-0F5D-473D-B970-46AEA8450CBD}" type="slidenum">
              <a:rPr lang="en-US" smtClean="0"/>
              <a:t>‹#›</a:t>
            </a:fld>
            <a:endParaRPr lang="en-US"/>
          </a:p>
        </p:txBody>
      </p:sp>
    </p:spTree>
    <p:extLst>
      <p:ext uri="{BB962C8B-B14F-4D97-AF65-F5344CB8AC3E}">
        <p14:creationId xmlns:p14="http://schemas.microsoft.com/office/powerpoint/2010/main" val="329390421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עסקים עם פעילות בשינוי רב - יש עסקים אשר הצורך שלהם בתשתיות מחשוב משתנה מאוד ולעתים קרובות. הדבר עשוי לנבוע מסיבות רבות, כגון שינויים עונתיים או עסק בצמיחה מהירה. מחשוב ענן מספק את הגמישות שמאפשרת שינוי קל ומהיר.</a:t>
            </a:r>
            <a:endParaRPr lang="en-US" dirty="0"/>
          </a:p>
          <a:p>
            <a:endParaRPr lang="he-IL" dirty="0"/>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dirty="0">
                <a:solidFill>
                  <a:srgbClr val="333333"/>
                </a:solidFill>
                <a:latin typeface="proxima-nova"/>
              </a:rPr>
              <a:t>- מגבלות תקציב המחשוב ובכלל מגבלות משאבים לנושא זה יפריעו פחות. למשל מגבלות מקום פיזי - את משאבי המחשוב בענן אין צורך לאחסן אצלכם ולשירותי הענן ניתן לגשת מכל מקום. עוד היבט של פריצת מגבלות, יתבטא ביכולת להתחרות עם מתחרים גדולים במיוחד תודות ליכולת לשכור שירותי מחשוב מתקדמים במיוחד, שלא הייתם מרשים לעצמכם לרכוש.</a:t>
            </a:r>
          </a:p>
          <a:p>
            <a:endParaRPr lang="en-US" dirty="0"/>
          </a:p>
          <a:p>
            <a:pPr marL="0" marR="0" lvl="0" indent="0" algn="r" defTabSz="914400" rtl="1" eaLnBrk="1" fontAlgn="auto" latinLnBrk="0" hangingPunct="1">
              <a:lnSpc>
                <a:spcPct val="100000"/>
              </a:lnSpc>
              <a:spcBef>
                <a:spcPts val="0"/>
              </a:spcBef>
              <a:spcAft>
                <a:spcPts val="0"/>
              </a:spcAft>
              <a:buClrTx/>
              <a:buSzTx/>
              <a:buFontTx/>
              <a:buNone/>
              <a:tabLst/>
              <a:defRPr/>
            </a:pPr>
            <a:r>
              <a:rPr lang="en-US" b="0" i="1" dirty="0">
                <a:solidFill>
                  <a:srgbClr val="444444"/>
                </a:solidFill>
                <a:effectLst/>
                <a:latin typeface="Open Sans" panose="020B0606030504020204" pitchFamily="34" charset="0"/>
              </a:rPr>
              <a:t>Faster time to value:</a:t>
            </a:r>
            <a:r>
              <a:rPr lang="en-US" b="0" i="0" dirty="0">
                <a:solidFill>
                  <a:srgbClr val="444444"/>
                </a:solidFill>
                <a:effectLst/>
                <a:latin typeface="Open Sans" panose="020B0606030504020204" pitchFamily="34" charset="0"/>
              </a:rPr>
              <a:t> Companies normally delay projects that take time to deliver ROI. CIOs can make use of fully pre-built applications and project management services that streamline design, coding, testing and training and so on in the cloud. Developers can quickly create user experience by defining the data model and business logic in a cloud environment to result in delivery of faster time to value.</a:t>
            </a:r>
          </a:p>
          <a:p>
            <a:endParaRPr lang="en-US" dirty="0"/>
          </a:p>
          <a:p>
            <a:pPr marL="0" marR="0" lvl="0" indent="0" algn="r" defTabSz="914400" rtl="1" eaLnBrk="1" fontAlgn="auto" latinLnBrk="0" hangingPunct="1">
              <a:lnSpc>
                <a:spcPct val="100000"/>
              </a:lnSpc>
              <a:spcBef>
                <a:spcPts val="0"/>
              </a:spcBef>
              <a:spcAft>
                <a:spcPts val="0"/>
              </a:spcAft>
              <a:buClrTx/>
              <a:buSzTx/>
              <a:buFontTx/>
              <a:buNone/>
              <a:tabLst/>
              <a:defRPr/>
            </a:pPr>
            <a:r>
              <a:rPr lang="en-US" b="0" i="1" dirty="0">
                <a:solidFill>
                  <a:srgbClr val="444444"/>
                </a:solidFill>
                <a:effectLst/>
                <a:latin typeface="Open Sans" panose="020B0606030504020204" pitchFamily="34" charset="0"/>
              </a:rPr>
              <a:t>Enterprises are more TCO aware:</a:t>
            </a:r>
            <a:r>
              <a:rPr lang="en-US" b="0" i="0" dirty="0">
                <a:solidFill>
                  <a:srgbClr val="444444"/>
                </a:solidFill>
                <a:effectLst/>
                <a:latin typeface="Open Sans" panose="020B0606030504020204" pitchFamily="34" charset="0"/>
              </a:rPr>
              <a:t> The cost benefit analysis on cloud usage within the enterprise can be quickly realized by organizations. For example, each business case can be determined for its value by adjusting resources in the cloud. CIOs can be sure to realize agility which comes along with TCO. Since performance metrics are established for agility, the organization can easily realize TCO.</a:t>
            </a:r>
          </a:p>
          <a:p>
            <a:endParaRPr lang="he-IL" dirty="0"/>
          </a:p>
          <a:p>
            <a:pPr algn="just" fontAlgn="base">
              <a:buFont typeface="Arial" panose="020B0604020202020204" pitchFamily="34" charset="0"/>
              <a:buChar char="•"/>
            </a:pPr>
            <a:r>
              <a:rPr lang="en-US" b="0" i="1" dirty="0">
                <a:solidFill>
                  <a:srgbClr val="444444"/>
                </a:solidFill>
                <a:effectLst/>
                <a:latin typeface="Open Sans" panose="020B0606030504020204" pitchFamily="34" charset="0"/>
              </a:rPr>
              <a:t>Better customer engagement:</a:t>
            </a:r>
            <a:r>
              <a:rPr lang="en-US" b="0" i="0" dirty="0">
                <a:solidFill>
                  <a:srgbClr val="444444"/>
                </a:solidFill>
                <a:effectLst/>
                <a:latin typeface="Open Sans" panose="020B0606030504020204" pitchFamily="34" charset="0"/>
              </a:rPr>
              <a:t> Cloud systems have the ability to handle large data storage and perform analysis on them efficiently. CIOs can use this analysis to gain business insights easily from customer data and use it for improving business outcomes.</a:t>
            </a:r>
          </a:p>
          <a:p>
            <a:pPr algn="just" fontAlgn="base">
              <a:buFont typeface="Arial" panose="020B0604020202020204" pitchFamily="34" charset="0"/>
              <a:buChar char="•"/>
            </a:pPr>
            <a:r>
              <a:rPr lang="en-US" b="0" i="1" dirty="0">
                <a:solidFill>
                  <a:srgbClr val="444444"/>
                </a:solidFill>
                <a:effectLst/>
                <a:latin typeface="Open Sans" panose="020B0606030504020204" pitchFamily="34" charset="0"/>
              </a:rPr>
              <a:t>Security and compliance:</a:t>
            </a:r>
            <a:r>
              <a:rPr lang="en-US" b="0" i="0" dirty="0">
                <a:solidFill>
                  <a:srgbClr val="444444"/>
                </a:solidFill>
                <a:effectLst/>
                <a:latin typeface="Open Sans" panose="020B0606030504020204" pitchFamily="34" charset="0"/>
              </a:rPr>
              <a:t> Security and privacy are handled well by clouds as they offer in-depth protection to data and applications. For instance, private cloud models offer SLAs and privacy protection assurances for organizations. In addition to security, compliance requirements can be fulfilled by the CIO by defining appropriate data ownership and controls in SLAs with cloud providers.</a:t>
            </a:r>
          </a:p>
          <a:p>
            <a:endParaRPr lang="he-IL" dirty="0"/>
          </a:p>
          <a:p>
            <a:pPr algn="l"/>
            <a:r>
              <a:rPr lang="en-US" b="1" i="0" dirty="0">
                <a:solidFill>
                  <a:srgbClr val="7A7A7A"/>
                </a:solidFill>
                <a:effectLst/>
                <a:latin typeface="-apple-system"/>
              </a:rPr>
              <a:t>Better Collaboration:</a:t>
            </a:r>
          </a:p>
          <a:p>
            <a:pPr algn="l"/>
            <a:r>
              <a:rPr lang="en-US" b="0" i="0" dirty="0">
                <a:solidFill>
                  <a:srgbClr val="7A7A7A"/>
                </a:solidFill>
                <a:effectLst/>
                <a:latin typeface="Roboto" panose="02000000000000000000" pitchFamily="2" charset="0"/>
              </a:rPr>
              <a:t>Digital transformation requires a company to adapt to a culture of innovation and creativity and leave the old hierarchical chain of commands. Cloud computing allows the files to be accessed from any place and at any time. It is also possible to control the level of authority of user thus ensuring optimal delegation. Overall it helps create an atmosphere of collaboration and teamwork in the company.</a:t>
            </a:r>
          </a:p>
          <a:p>
            <a:endParaRPr lang="he-IL" dirty="0"/>
          </a:p>
          <a:p>
            <a:endParaRPr lang="en-US" dirty="0"/>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לא כללתי כי לא תמיד מתאים: </a:t>
            </a:r>
            <a:r>
              <a:rPr lang="en-US" b="0" i="1" dirty="0">
                <a:solidFill>
                  <a:srgbClr val="444444"/>
                </a:solidFill>
                <a:effectLst/>
                <a:latin typeface="Open Sans" panose="020B0606030504020204" pitchFamily="34" charset="0"/>
              </a:rPr>
              <a:t>Requires no upfront capital costs:</a:t>
            </a:r>
            <a:r>
              <a:rPr lang="en-US" b="0" i="0" dirty="0">
                <a:solidFill>
                  <a:srgbClr val="444444"/>
                </a:solidFill>
                <a:effectLst/>
                <a:latin typeface="Open Sans" panose="020B0606030504020204" pitchFamily="34" charset="0"/>
              </a:rPr>
              <a:t> CIOs can benefit from subscription pricing model available with cloud computing platforms. The pay-as-you-go model significantly reduces risk because projects can be scaled based on customer satisfaction. Also in clouds no upfront capital cost for purchase of hardware is needed.</a:t>
            </a:r>
          </a:p>
          <a:p>
            <a:endParaRPr lang="en-US" dirty="0"/>
          </a:p>
        </p:txBody>
      </p:sp>
      <p:sp>
        <p:nvSpPr>
          <p:cNvPr id="4" name="מציין מיקום של מספר שקופית 3"/>
          <p:cNvSpPr>
            <a:spLocks noGrp="1"/>
          </p:cNvSpPr>
          <p:nvPr>
            <p:ph type="sldNum" sz="quarter" idx="5"/>
          </p:nvPr>
        </p:nvSpPr>
        <p:spPr/>
        <p:txBody>
          <a:bodyPr/>
          <a:lstStyle/>
          <a:p>
            <a:fld id="{D5111D81-0F5D-473D-B970-46AEA8450CBD}" type="slidenum">
              <a:rPr lang="en-US" smtClean="0"/>
              <a:t>3</a:t>
            </a:fld>
            <a:endParaRPr lang="en-US"/>
          </a:p>
        </p:txBody>
      </p:sp>
    </p:spTree>
    <p:extLst>
      <p:ext uri="{BB962C8B-B14F-4D97-AF65-F5344CB8AC3E}">
        <p14:creationId xmlns:p14="http://schemas.microsoft.com/office/powerpoint/2010/main" val="4073627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en-US" b="0" i="0" dirty="0">
                <a:solidFill>
                  <a:srgbClr val="444444"/>
                </a:solidFill>
                <a:effectLst/>
                <a:latin typeface="Open Sans" panose="020B0606030504020204" pitchFamily="34" charset="0"/>
              </a:rPr>
              <a:t>The role of CIOs is also changing from managing IT operations to a more strategic business role to develop business value, foster innovation and overall business growth all using technology.</a:t>
            </a:r>
            <a:endParaRPr lang="he-IL" b="0" i="0" dirty="0">
              <a:solidFill>
                <a:srgbClr val="444444"/>
              </a:solidFill>
              <a:effectLst/>
              <a:latin typeface="Open Sans" panose="020B0606030504020204" pitchFamily="34" charset="0"/>
            </a:endParaRPr>
          </a:p>
          <a:p>
            <a:endParaRPr lang="en-US" dirty="0"/>
          </a:p>
          <a:p>
            <a:pPr algn="l" fontAlgn="base"/>
            <a:r>
              <a:rPr lang="en-US" b="0" i="0" dirty="0">
                <a:solidFill>
                  <a:srgbClr val="666666"/>
                </a:solidFill>
                <a:effectLst/>
                <a:latin typeface="Open Sans" panose="020B0606030504020204" pitchFamily="34" charset="0"/>
              </a:rPr>
              <a:t>Cloud’s influence, combined with the DevOps movement, means that software development and IT operations have been combined and streamlined. Infrastructure and applications are no longer separate, which means the CIO no longer needs to supervise manual IT tasks. </a:t>
            </a:r>
          </a:p>
          <a:p>
            <a:pPr algn="l" fontAlgn="base"/>
            <a:endParaRPr lang="en-US" b="0" i="0" dirty="0">
              <a:solidFill>
                <a:srgbClr val="666666"/>
              </a:solidFill>
              <a:effectLst/>
              <a:latin typeface="Open Sans" panose="020B0606030504020204" pitchFamily="34" charset="0"/>
            </a:endParaRPr>
          </a:p>
          <a:p>
            <a:pPr marL="0" marR="0" lvl="0" indent="0" algn="l" defTabSz="914400" rtl="1" eaLnBrk="1" fontAlgn="base" latinLnBrk="0" hangingPunct="1">
              <a:lnSpc>
                <a:spcPct val="100000"/>
              </a:lnSpc>
              <a:spcBef>
                <a:spcPts val="0"/>
              </a:spcBef>
              <a:spcAft>
                <a:spcPts val="0"/>
              </a:spcAft>
              <a:buClrTx/>
              <a:buSzTx/>
              <a:buFontTx/>
              <a:buNone/>
              <a:tabLst/>
              <a:defRPr/>
            </a:pPr>
            <a:r>
              <a:rPr lang="en-US" b="0" i="0" dirty="0">
                <a:solidFill>
                  <a:srgbClr val="666666"/>
                </a:solidFill>
                <a:effectLst/>
                <a:latin typeface="Open Sans" panose="020B0606030504020204" pitchFamily="34" charset="0"/>
              </a:rPr>
              <a:t>This means that company CIOs must develop more managerial and strategic skills to drive the organization’s cloud computing solutions. Cost-effectiveness and efficiency must be at the forefront of their strategy, which will add an extra dimension to their traditional role within a business. </a:t>
            </a:r>
          </a:p>
          <a:p>
            <a:pPr marL="0" marR="0" lvl="0" indent="0" algn="l" defTabSz="914400" rtl="1" eaLnBrk="1" fontAlgn="base" latinLnBrk="0" hangingPunct="1">
              <a:lnSpc>
                <a:spcPct val="100000"/>
              </a:lnSpc>
              <a:spcBef>
                <a:spcPts val="0"/>
              </a:spcBef>
              <a:spcAft>
                <a:spcPts val="0"/>
              </a:spcAft>
              <a:buClrTx/>
              <a:buSzTx/>
              <a:buFontTx/>
              <a:buNone/>
              <a:tabLst/>
              <a:defRPr/>
            </a:pPr>
            <a:endParaRPr lang="en-US" b="0" i="0" dirty="0">
              <a:solidFill>
                <a:srgbClr val="666666"/>
              </a:solidFill>
              <a:effectLst/>
              <a:latin typeface="Open Sans" panose="020B0606030504020204" pitchFamily="34" charset="0"/>
            </a:endParaRPr>
          </a:p>
          <a:p>
            <a:pPr marL="0" marR="0" lvl="0" indent="0" algn="l" defTabSz="914400" rtl="1" eaLnBrk="1" fontAlgn="base" latinLnBrk="0" hangingPunct="1">
              <a:lnSpc>
                <a:spcPct val="100000"/>
              </a:lnSpc>
              <a:spcBef>
                <a:spcPts val="0"/>
              </a:spcBef>
              <a:spcAft>
                <a:spcPts val="0"/>
              </a:spcAft>
              <a:buClrTx/>
              <a:buSzTx/>
              <a:buFontTx/>
              <a:buNone/>
              <a:tabLst/>
              <a:defRPr/>
            </a:pPr>
            <a:r>
              <a:rPr lang="en-US" b="0" i="0" dirty="0">
                <a:solidFill>
                  <a:srgbClr val="666666"/>
                </a:solidFill>
                <a:effectLst/>
                <a:latin typeface="Open Sans" panose="020B0606030504020204" pitchFamily="34" charset="0"/>
              </a:rPr>
              <a:t>CIOs must also become even more flexible and agile. There are now so many different cloud providers that multi-cloud is now a key strategy for businesses. This means they will be able to pick and choose cloud solutions according to their merits without being reliant upon a single provider. The CIO will be the person in charge of expanding a multi-cloud strategy, which means they must consider aspects such as security, service integration and cost.</a:t>
            </a:r>
          </a:p>
          <a:p>
            <a:pPr marL="0" marR="0" lvl="0" indent="0" algn="l" defTabSz="914400" rtl="1" eaLnBrk="1" fontAlgn="base" latinLnBrk="0" hangingPunct="1">
              <a:lnSpc>
                <a:spcPct val="100000"/>
              </a:lnSpc>
              <a:spcBef>
                <a:spcPts val="0"/>
              </a:spcBef>
              <a:spcAft>
                <a:spcPts val="0"/>
              </a:spcAft>
              <a:buClrTx/>
              <a:buSzTx/>
              <a:buFontTx/>
              <a:buNone/>
              <a:tabLst/>
              <a:defRPr/>
            </a:pPr>
            <a:endParaRPr lang="he-IL" b="0" i="0" dirty="0">
              <a:solidFill>
                <a:srgbClr val="666666"/>
              </a:solidFill>
              <a:effectLst/>
              <a:latin typeface="Open Sans" panose="020B0606030504020204" pitchFamily="34" charset="0"/>
            </a:endParaRPr>
          </a:p>
          <a:p>
            <a:pPr marL="0" marR="0" lvl="0" indent="0" algn="l" defTabSz="914400" rtl="1" eaLnBrk="1" fontAlgn="base" latinLnBrk="0" hangingPunct="1">
              <a:lnSpc>
                <a:spcPct val="100000"/>
              </a:lnSpc>
              <a:spcBef>
                <a:spcPts val="0"/>
              </a:spcBef>
              <a:spcAft>
                <a:spcPts val="0"/>
              </a:spcAft>
              <a:buClrTx/>
              <a:buSzTx/>
              <a:buFontTx/>
              <a:buNone/>
              <a:tabLst/>
              <a:defRPr/>
            </a:pPr>
            <a:r>
              <a:rPr lang="en-US" b="0" i="0" dirty="0">
                <a:solidFill>
                  <a:srgbClr val="666666"/>
                </a:solidFill>
                <a:effectLst/>
                <a:latin typeface="Open Sans" panose="020B0606030504020204" pitchFamily="34" charset="0"/>
              </a:rPr>
              <a:t>As cloud computing evolves, organizations will increasingly rely upon their CIO to implement beneficial solutions to drive digital transformation. As demand increases more than ever, there will be a greater number of cloud-based solutions for companies to choose from. This means that the CIO’s role will be enhanced to incorporate both technical savviness and business-orientated strategic thinking.</a:t>
            </a:r>
          </a:p>
          <a:p>
            <a:pPr algn="l" fontAlgn="base"/>
            <a:endParaRPr lang="en-US" dirty="0"/>
          </a:p>
        </p:txBody>
      </p:sp>
      <p:sp>
        <p:nvSpPr>
          <p:cNvPr id="4" name="מציין מיקום של מספר שקופית 3"/>
          <p:cNvSpPr>
            <a:spLocks noGrp="1"/>
          </p:cNvSpPr>
          <p:nvPr>
            <p:ph type="sldNum" sz="quarter" idx="5"/>
          </p:nvPr>
        </p:nvSpPr>
        <p:spPr/>
        <p:txBody>
          <a:bodyPr/>
          <a:lstStyle/>
          <a:p>
            <a:fld id="{D5111D81-0F5D-473D-B970-46AEA8450CBD}" type="slidenum">
              <a:rPr lang="en-US" smtClean="0"/>
              <a:t>4</a:t>
            </a:fld>
            <a:endParaRPr lang="en-US"/>
          </a:p>
        </p:txBody>
      </p:sp>
    </p:spTree>
    <p:extLst>
      <p:ext uri="{BB962C8B-B14F-4D97-AF65-F5344CB8AC3E}">
        <p14:creationId xmlns:p14="http://schemas.microsoft.com/office/powerpoint/2010/main" val="3131277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228600" indent="-228600">
              <a:buAutoNum type="arabicPeriod"/>
            </a:pPr>
            <a:r>
              <a:rPr lang="en-US" dirty="0"/>
              <a:t>OLD/OUTDATED SYSTEMS OF LIMITED VALUE These should be ruthlessly eliminated. However, it will require CEO authority as well as CIO influence to pry pet applications out of some business users’ hands. CIOs now have some good models to hold up as examples with GE, Motorola Solutions, AstraZeneca, Telefonica and more</a:t>
            </a:r>
            <a:endParaRPr lang="he-IL" dirty="0"/>
          </a:p>
          <a:p>
            <a:pPr marL="228600" indent="-228600">
              <a:buAutoNum type="arabicPeriod"/>
            </a:pPr>
            <a:endParaRPr lang="he-IL" dirty="0"/>
          </a:p>
          <a:p>
            <a:pPr marL="228600" indent="-228600">
              <a:buAutoNum type="arabicPeriod"/>
            </a:pPr>
            <a:r>
              <a:rPr lang="en-US" dirty="0"/>
              <a:t>2. NECESSARY BUT NON-DIFFERENTIATING SERVICES </a:t>
            </a:r>
            <a:r>
              <a:rPr lang="en-US" dirty="0" err="1"/>
              <a:t>Services</a:t>
            </a:r>
            <a:r>
              <a:rPr lang="en-US" dirty="0"/>
              <a:t> like email, office productivity, salesforce automation and conventional enterprise applications should migrate to SaaS. This provides businesses with modern innovations as they emerge—for example, new employee productivity features such as social processing, mobile workforce extensions, or increased analytics—and lets CIOs focus their teams’ efforts on things that make a competitive difference. Patrick Benson, CIO of ClubCorp—a Dallas-based operator of over 200 golf, country, sports and business clubs—is basing his cloud strategy on SaaS and managed services wherever possible. “Part of cloud’s value prop is the rapid release of new features that become available,” he said, noting that with custom development, CIOs are going to have to deliver that rapid release of new features themselves. “There’s got to be some overwhelming competitive advantage for us to undergo the expense, pain and time to redevelop something so it works in the cloud.” While a simpler choice than rewriting an application, moving to SaaS “is not as simple as you stop using one and start using another,” said an IT leader with over a decade of cloud experience. First you have to be clear with the users of the system that the chosen service will define the process. This may require some negotiation. You have to populate and map the data, and ensure you are able to audit access to it. Finally, the users of the system must be retrained in the new process</a:t>
            </a:r>
            <a:endParaRPr lang="he-IL" dirty="0"/>
          </a:p>
          <a:p>
            <a:pPr marL="228600" indent="-228600">
              <a:buAutoNum type="arabicPeriod"/>
            </a:pPr>
            <a:endParaRPr lang="he-IL" dirty="0"/>
          </a:p>
          <a:p>
            <a:pPr marL="228600" indent="-228600">
              <a:buAutoNum type="arabicPeriod"/>
            </a:pPr>
            <a:r>
              <a:rPr lang="en-US" dirty="0"/>
              <a:t>3. NECESSARY AND DIFFERENTIATING APPLICATIONS This is the most challenging group to sort out. Systems that are unique, homegrown or heavily customized are not good candidates for SaaS, but they may be for PaaS or IaaS. Deciding how to handle them requires sorting through many considerations such as the complexity of the code base, portfolio dependencies, network latency issues, whether or not demand is consistent or variable, data residency requirements for the countries in which you operate, and security, privacy and compliance concerns. There are four basic options for how to approach these systems: </a:t>
            </a:r>
            <a:br>
              <a:rPr lang="en-US" dirty="0"/>
            </a:br>
            <a:r>
              <a:rPr lang="en-US" dirty="0"/>
              <a:t>• Lift and shift: In this model, existing applications are moved to cloud infrastructure without being rewritten. It’s a good option for organizations that have excessive infrastructure costs, and for applications where the data is tightly coupled to the application logic. Motorola Solutions, which had been heavily outsourced for infrastructure and application management, took this approach with a lot of its portfolio to increase reliability and availability and quickly lower costs. Virtualized workloads, such as VMWare, are easier to lift and shift and can be re-hosted unchanged on supported platforms. However, if your infrastructure costs are already good, lift and shift won’t gain you much, as your application will not be able to take advantage of some of the primary benefits of cloud infrastructure, such as its scalability. And this is not a good choice for resource-intensive applications, which will likely cost more to run in the cloud and may suffer from performance and latency issues as well. </a:t>
            </a:r>
            <a:br>
              <a:rPr lang="en-US" dirty="0"/>
            </a:br>
            <a:r>
              <a:rPr lang="en-US" dirty="0"/>
              <a:t>• Containers provide a “wrapper” around existing code to enable portability from one environment to another. The best known and most widely adopted of these is the Docker open-source standard. Containers provide access to more of the benefits of cloud than does the lift-and-shift model but without assuming the burden of having to rewrite the application itself. Containers are also useful for new development, enabling you to develop in one environment, test in another and run in a third, said Weinman. But as with much of the cloud space, containers are still evolving. It’s a great tool and one that has many CIOs excited, but it may not be right for every application. Try it with a few complex but non-critical applications and learn from the experience. </a:t>
            </a:r>
            <a:br>
              <a:rPr lang="en-US" dirty="0"/>
            </a:br>
            <a:r>
              <a:rPr lang="en-US" dirty="0"/>
              <a:t>• Rewrite applications (or refactor, changing the code but none of the functionality) to achieve full cloud-native capabilities where greater responsiveness to business needs is important—e.g., in areas that are rapidly changing and would benefit from faster release cycles, or for mobile applications. Rewriting increases developer productivity in the long run and makes it easier and faster to roll out new versions, as applications are based on components or microservices. It can provide higher performance and responsiveness, often at a lower cost. Of course, large organizations are likely to have a lot of these, and rewriting can be expensive and time-consuming, so it’s essential to understand how the application addresses your business needs and what risk factors are involved. A good place to start is with applications where you’ll see the biggest business lift from an agility/business benefit standpoint and where the risks are low in terms of the application or data. Systems that are poorly designed to begin with are also good candidates, because these will “consume cloud resources inefficiently [in a </a:t>
            </a:r>
            <a:r>
              <a:rPr lang="en-US" dirty="0" err="1"/>
              <a:t>liftand</a:t>
            </a:r>
            <a:r>
              <a:rPr lang="en-US" dirty="0"/>
              <a:t>-shift arrangement], thus generating a much higher public cloud bill, and may even create performance and stability problems,” according to David Linthicum, senior vice president at Cloud Technology Partners.1 </a:t>
            </a:r>
            <a:br>
              <a:rPr lang="en-US" dirty="0"/>
            </a:br>
            <a:r>
              <a:rPr lang="en-US" dirty="0"/>
              <a:t>• Leave it alone. Some complex legacy systems are fine as they are—at least for now. If the demand on the system is steady and the system is working well, there may be no immediate reason to move it to the cloud. On the other hand, if only a few people really understand and can work on the system, that’s a risk factor. CIOs are weighing the pros and cons of maintaining these systems, managing the costs and complexity of data centers, and shifting their investments from </a:t>
            </a:r>
            <a:r>
              <a:rPr lang="en-US" dirty="0" err="1"/>
              <a:t>CapEx</a:t>
            </a:r>
            <a:r>
              <a:rPr lang="en-US" dirty="0"/>
              <a:t> to </a:t>
            </a:r>
            <a:r>
              <a:rPr lang="en-US" dirty="0" err="1"/>
              <a:t>OpEx</a:t>
            </a:r>
            <a:r>
              <a:rPr lang="en-US" dirty="0"/>
              <a:t>. This will be a continuous process over the next five to 10 years. </a:t>
            </a:r>
          </a:p>
        </p:txBody>
      </p:sp>
      <p:sp>
        <p:nvSpPr>
          <p:cNvPr id="4" name="מציין מיקום של מספר שקופית 3"/>
          <p:cNvSpPr>
            <a:spLocks noGrp="1"/>
          </p:cNvSpPr>
          <p:nvPr>
            <p:ph type="sldNum" sz="quarter" idx="5"/>
          </p:nvPr>
        </p:nvSpPr>
        <p:spPr/>
        <p:txBody>
          <a:bodyPr/>
          <a:lstStyle/>
          <a:p>
            <a:fld id="{D5111D81-0F5D-473D-B970-46AEA8450CBD}" type="slidenum">
              <a:rPr lang="en-US" smtClean="0"/>
              <a:t>5</a:t>
            </a:fld>
            <a:endParaRPr lang="en-US"/>
          </a:p>
        </p:txBody>
      </p:sp>
    </p:spTree>
    <p:extLst>
      <p:ext uri="{BB962C8B-B14F-4D97-AF65-F5344CB8AC3E}">
        <p14:creationId xmlns:p14="http://schemas.microsoft.com/office/powerpoint/2010/main" val="103905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5"/>
          </p:nvPr>
        </p:nvSpPr>
        <p:spPr/>
        <p:txBody>
          <a:bodyPr/>
          <a:lstStyle/>
          <a:p>
            <a:fld id="{D5111D81-0F5D-473D-B970-46AEA8450CBD}" type="slidenum">
              <a:rPr lang="en-US" smtClean="0"/>
              <a:t>12</a:t>
            </a:fld>
            <a:endParaRPr lang="en-US"/>
          </a:p>
        </p:txBody>
      </p:sp>
    </p:spTree>
    <p:extLst>
      <p:ext uri="{BB962C8B-B14F-4D97-AF65-F5344CB8AC3E}">
        <p14:creationId xmlns:p14="http://schemas.microsoft.com/office/powerpoint/2010/main" val="2268421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9/5/2022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9/5/2022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9/5/2022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9/5/2022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9.emf"/></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2.emf"/><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8.emf"/><Relationship Id="rId7" Type="http://schemas.openxmlformats.org/officeDocument/2006/relationships/image" Target="../media/image17.emf"/><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lanet in space&#10;&#10;Description automatically generated with low confidence">
            <a:extLst>
              <a:ext uri="{FF2B5EF4-FFF2-40B4-BE49-F238E27FC236}">
                <a16:creationId xmlns:a16="http://schemas.microsoft.com/office/drawing/2014/main" id="{BDAEBAE8-6674-6012-0D47-C08D258F77C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12192001" cy="704067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A699C08-6649-2B3D-7861-923BF077A6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53689" y="2820070"/>
            <a:ext cx="1399823" cy="446897"/>
          </a:xfrm>
          <a:prstGeom prst="rect">
            <a:avLst/>
          </a:prstGeom>
        </p:spPr>
      </p:pic>
      <p:sp>
        <p:nvSpPr>
          <p:cNvPr id="13" name="TextBox 12">
            <a:extLst>
              <a:ext uri="{FF2B5EF4-FFF2-40B4-BE49-F238E27FC236}">
                <a16:creationId xmlns:a16="http://schemas.microsoft.com/office/drawing/2014/main" id="{64903577-7650-A839-8EDD-37F4B0820D2C}"/>
              </a:ext>
            </a:extLst>
          </p:cNvPr>
          <p:cNvSpPr txBox="1"/>
          <p:nvPr/>
        </p:nvSpPr>
        <p:spPr>
          <a:xfrm>
            <a:off x="6005689" y="3375870"/>
            <a:ext cx="6096000" cy="707886"/>
          </a:xfrm>
          <a:prstGeom prst="rect">
            <a:avLst/>
          </a:prstGeom>
          <a:noFill/>
        </p:spPr>
        <p:txBody>
          <a:bodyPr wrap="square">
            <a:spAutoFit/>
          </a:bodyPr>
          <a:lstStyle/>
          <a:p>
            <a:pPr marL="0" algn="ctr" defTabSz="914400" rtl="0" eaLnBrk="1" latinLnBrk="0" hangingPunct="1"/>
            <a:r>
              <a:rPr lang="he-IL" sz="4000" b="1" spc="300" dirty="0">
                <a:solidFill>
                  <a:schemeClr val="bg1"/>
                </a:solidFill>
              </a:rPr>
              <a:t>המעבר לענן</a:t>
            </a:r>
          </a:p>
        </p:txBody>
      </p:sp>
      <p:pic>
        <p:nvPicPr>
          <p:cNvPr id="2" name="Picture 11">
            <a:extLst>
              <a:ext uri="{FF2B5EF4-FFF2-40B4-BE49-F238E27FC236}">
                <a16:creationId xmlns:a16="http://schemas.microsoft.com/office/drawing/2014/main" id="{5B21A63F-D2CD-D3C6-5EE7-14035A5316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2807" y="6272240"/>
            <a:ext cx="1494499" cy="391328"/>
          </a:xfrm>
          <a:prstGeom prst="rect">
            <a:avLst/>
          </a:prstGeom>
        </p:spPr>
      </p:pic>
      <p:sp>
        <p:nvSpPr>
          <p:cNvPr id="3" name="תיבת טקסט 2">
            <a:extLst>
              <a:ext uri="{FF2B5EF4-FFF2-40B4-BE49-F238E27FC236}">
                <a16:creationId xmlns:a16="http://schemas.microsoft.com/office/drawing/2014/main" id="{A2C421AF-7D9B-ABC6-B8EA-ABA96BFB525F}"/>
              </a:ext>
            </a:extLst>
          </p:cNvPr>
          <p:cNvSpPr txBox="1"/>
          <p:nvPr/>
        </p:nvSpPr>
        <p:spPr>
          <a:xfrm>
            <a:off x="6736360" y="4983061"/>
            <a:ext cx="4286774" cy="1200329"/>
          </a:xfrm>
          <a:prstGeom prst="rect">
            <a:avLst/>
          </a:prstGeom>
          <a:noFill/>
        </p:spPr>
        <p:txBody>
          <a:bodyPr wrap="square" rtlCol="0">
            <a:spAutoFit/>
          </a:bodyPr>
          <a:lstStyle/>
          <a:p>
            <a:pPr algn="r"/>
            <a:r>
              <a:rPr lang="he-IL" dirty="0">
                <a:solidFill>
                  <a:schemeClr val="bg1"/>
                </a:solidFill>
              </a:rPr>
              <a:t>אלי כהן </a:t>
            </a:r>
          </a:p>
          <a:p>
            <a:pPr algn="r"/>
            <a:r>
              <a:rPr lang="en-US" dirty="0">
                <a:solidFill>
                  <a:schemeClr val="bg1"/>
                </a:solidFill>
              </a:rPr>
              <a:t>CTO</a:t>
            </a:r>
          </a:p>
          <a:p>
            <a:pPr algn="r"/>
            <a:r>
              <a:rPr lang="en-US" dirty="0">
                <a:solidFill>
                  <a:schemeClr val="bg1"/>
                </a:solidFill>
              </a:rPr>
              <a:t>ONE</a:t>
            </a:r>
          </a:p>
          <a:p>
            <a:pPr algn="r"/>
            <a:r>
              <a:rPr lang="en-US" dirty="0">
                <a:solidFill>
                  <a:schemeClr val="bg1"/>
                </a:solidFill>
              </a:rPr>
              <a:t>ely@one1.co.il</a:t>
            </a:r>
          </a:p>
        </p:txBody>
      </p:sp>
      <p:cxnSp>
        <p:nvCxnSpPr>
          <p:cNvPr id="4" name="Straight Connector 16">
            <a:extLst>
              <a:ext uri="{FF2B5EF4-FFF2-40B4-BE49-F238E27FC236}">
                <a16:creationId xmlns:a16="http://schemas.microsoft.com/office/drawing/2014/main" id="{669B230F-0A8B-62B3-AB45-BEE7588FD23F}"/>
              </a:ext>
            </a:extLst>
          </p:cNvPr>
          <p:cNvCxnSpPr>
            <a:cxnSpLocks/>
          </p:cNvCxnSpPr>
          <p:nvPr/>
        </p:nvCxnSpPr>
        <p:spPr>
          <a:xfrm>
            <a:off x="9249957" y="5135190"/>
            <a:ext cx="0" cy="9803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תיבת טקסט 4">
            <a:extLst>
              <a:ext uri="{FF2B5EF4-FFF2-40B4-BE49-F238E27FC236}">
                <a16:creationId xmlns:a16="http://schemas.microsoft.com/office/drawing/2014/main" id="{6A308B60-5BA8-B4F0-0851-9DA5F96731A8}"/>
              </a:ext>
            </a:extLst>
          </p:cNvPr>
          <p:cNvSpPr txBox="1"/>
          <p:nvPr/>
        </p:nvSpPr>
        <p:spPr>
          <a:xfrm>
            <a:off x="5821960" y="4983061"/>
            <a:ext cx="3231727" cy="1200329"/>
          </a:xfrm>
          <a:prstGeom prst="rect">
            <a:avLst/>
          </a:prstGeom>
          <a:noFill/>
        </p:spPr>
        <p:txBody>
          <a:bodyPr wrap="square" rtlCol="0">
            <a:spAutoFit/>
          </a:bodyPr>
          <a:lstStyle/>
          <a:p>
            <a:pPr algn="r"/>
            <a:r>
              <a:rPr lang="he-IL" dirty="0">
                <a:solidFill>
                  <a:schemeClr val="bg1"/>
                </a:solidFill>
              </a:rPr>
              <a:t>עירון זדה</a:t>
            </a:r>
          </a:p>
          <a:p>
            <a:pPr algn="r"/>
            <a:r>
              <a:rPr lang="he-IL" dirty="0">
                <a:solidFill>
                  <a:schemeClr val="bg1"/>
                </a:solidFill>
              </a:rPr>
              <a:t>סמנכ"ל פיתוח מגזר ממשלתי </a:t>
            </a:r>
          </a:p>
          <a:p>
            <a:pPr algn="r"/>
            <a:r>
              <a:rPr lang="en-US" dirty="0">
                <a:solidFill>
                  <a:schemeClr val="bg1"/>
                </a:solidFill>
              </a:rPr>
              <a:t>ONE-Taldor</a:t>
            </a:r>
            <a:endParaRPr lang="he-IL" dirty="0">
              <a:solidFill>
                <a:schemeClr val="bg1"/>
              </a:solidFill>
            </a:endParaRPr>
          </a:p>
          <a:p>
            <a:pPr algn="r"/>
            <a:r>
              <a:rPr lang="en-US" dirty="0">
                <a:solidFill>
                  <a:schemeClr val="bg1"/>
                </a:solidFill>
              </a:rPr>
              <a:t>ironz@taldor.co.il</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9B92969-EE9E-F5D9-B062-9BAF678B99C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 r="-1"/>
          <a:stretch/>
        </p:blipFill>
        <p:spPr>
          <a:xfrm>
            <a:off x="0" y="-2809"/>
            <a:ext cx="12192000" cy="6858000"/>
          </a:xfrm>
          <a:prstGeom prst="rect">
            <a:avLst/>
          </a:prstGeom>
        </p:spPr>
      </p:pic>
      <p:sp>
        <p:nvSpPr>
          <p:cNvPr id="6" name="Title 1">
            <a:extLst>
              <a:ext uri="{FF2B5EF4-FFF2-40B4-BE49-F238E27FC236}">
                <a16:creationId xmlns:a16="http://schemas.microsoft.com/office/drawing/2014/main" id="{65680968-2D34-4648-C558-A17C36695E30}"/>
              </a:ext>
            </a:extLst>
          </p:cNvPr>
          <p:cNvSpPr>
            <a:spLocks noGrp="1"/>
          </p:cNvSpPr>
          <p:nvPr>
            <p:ph type="title"/>
          </p:nvPr>
        </p:nvSpPr>
        <p:spPr>
          <a:xfrm>
            <a:off x="1041400" y="302215"/>
            <a:ext cx="10515600" cy="1325563"/>
          </a:xfrm>
        </p:spPr>
        <p:txBody>
          <a:bodyPr>
            <a:normAutofit/>
          </a:bodyPr>
          <a:lstStyle/>
          <a:p>
            <a:pPr algn="r"/>
            <a:r>
              <a:rPr lang="he-IL" sz="3600" b="1" dirty="0">
                <a:cs typeface="+mn-cs"/>
              </a:rPr>
              <a:t>שלבי תוכנית המעבר לענן</a:t>
            </a:r>
            <a:endParaRPr lang="en-US" sz="3600" b="1" dirty="0" err="1">
              <a:cs typeface="+mn-cs"/>
            </a:endParaRPr>
          </a:p>
        </p:txBody>
      </p:sp>
      <p:sp>
        <p:nvSpPr>
          <p:cNvPr id="7" name="Rectangle 6">
            <a:extLst>
              <a:ext uri="{FF2B5EF4-FFF2-40B4-BE49-F238E27FC236}">
                <a16:creationId xmlns:a16="http://schemas.microsoft.com/office/drawing/2014/main" id="{07F407CD-95B6-C703-2D1F-BF03060CEF32}"/>
              </a:ext>
            </a:extLst>
          </p:cNvPr>
          <p:cNvSpPr/>
          <p:nvPr/>
        </p:nvSpPr>
        <p:spPr>
          <a:xfrm>
            <a:off x="558665" y="-160790"/>
            <a:ext cx="1718694" cy="2120901"/>
          </a:xfrm>
          <a:prstGeom prst="rect">
            <a:avLst/>
          </a:prstGeom>
          <a:solidFill>
            <a:schemeClr val="tx1"/>
          </a:solidFill>
          <a:ln w="38100">
            <a:gradFill>
              <a:gsLst>
                <a:gs pos="0">
                  <a:srgbClr val="22FFAD"/>
                </a:gs>
                <a:gs pos="100000">
                  <a:srgbClr val="5DFFF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914400" rtl="1" eaLnBrk="1" latinLnBrk="0" hangingPunct="1"/>
            <a:endParaRPr lang="he-IL" dirty="0"/>
          </a:p>
        </p:txBody>
      </p:sp>
      <p:sp>
        <p:nvSpPr>
          <p:cNvPr id="10" name="TextBox 9">
            <a:extLst>
              <a:ext uri="{FF2B5EF4-FFF2-40B4-BE49-F238E27FC236}">
                <a16:creationId xmlns:a16="http://schemas.microsoft.com/office/drawing/2014/main" id="{FF32997E-1407-389F-1972-95AA3FCB9D86}"/>
              </a:ext>
            </a:extLst>
          </p:cNvPr>
          <p:cNvSpPr txBox="1"/>
          <p:nvPr/>
        </p:nvSpPr>
        <p:spPr>
          <a:xfrm>
            <a:off x="291704" y="1171185"/>
            <a:ext cx="2056120" cy="400110"/>
          </a:xfrm>
          <a:prstGeom prst="rect">
            <a:avLst/>
          </a:prstGeom>
          <a:noFill/>
        </p:spPr>
        <p:txBody>
          <a:bodyPr wrap="square">
            <a:spAutoFit/>
          </a:bodyPr>
          <a:lstStyle/>
          <a:p>
            <a:pPr lvl="0" algn="ctr" rtl="1"/>
            <a:r>
              <a:rPr lang="he-IL" sz="2000" b="1" dirty="0">
                <a:solidFill>
                  <a:schemeClr val="bg1"/>
                </a:solidFill>
              </a:rPr>
              <a:t>המעבר</a:t>
            </a:r>
          </a:p>
        </p:txBody>
      </p:sp>
      <p:sp>
        <p:nvSpPr>
          <p:cNvPr id="8" name="מציין מיקום תוכן 6">
            <a:extLst>
              <a:ext uri="{FF2B5EF4-FFF2-40B4-BE49-F238E27FC236}">
                <a16:creationId xmlns:a16="http://schemas.microsoft.com/office/drawing/2014/main" id="{6AAAD499-333C-8B5F-B01A-E64C06137E27}"/>
              </a:ext>
            </a:extLst>
          </p:cNvPr>
          <p:cNvSpPr txBox="1">
            <a:spLocks/>
          </p:cNvSpPr>
          <p:nvPr/>
        </p:nvSpPr>
        <p:spPr>
          <a:xfrm>
            <a:off x="2652207" y="1777370"/>
            <a:ext cx="895110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buClr>
                <a:srgbClr val="00FCE7"/>
              </a:buClr>
              <a:buFont typeface="Wingdings" pitchFamily="2" charset="2"/>
              <a:buChar char="§"/>
            </a:pPr>
            <a:r>
              <a:rPr lang="he-IL" sz="2000" dirty="0"/>
              <a:t>היה נכון תמיד – בחר את הצוות הנכון למעבר. הכן "צוותי הצלה" במקרה ומשהו ישתבש. אל תשכח קבלנים חיצוניים.</a:t>
            </a:r>
          </a:p>
          <a:p>
            <a:pPr algn="r" rtl="1">
              <a:buClr>
                <a:srgbClr val="00FCE7"/>
              </a:buClr>
              <a:buFont typeface="Wingdings" pitchFamily="2" charset="2"/>
              <a:buChar char="§"/>
            </a:pPr>
            <a:r>
              <a:rPr lang="he-IL" sz="2000" dirty="0"/>
              <a:t>זהו תרגיל – תרגלו את צוות המעבר. היות ומדובר בתשתית ענן זה לא אמור להיות מסובך מידי לנסות "על רטוב" את תהליך המעבר עד שתהיו בטוחים שאתם מוכנים כמו שצריך.</a:t>
            </a:r>
          </a:p>
          <a:p>
            <a:pPr algn="r" rtl="1">
              <a:buClr>
                <a:srgbClr val="00FCE7"/>
              </a:buClr>
              <a:buFont typeface="Wingdings" pitchFamily="2" charset="2"/>
              <a:buChar char="§"/>
            </a:pPr>
            <a:r>
              <a:rPr lang="he-IL" sz="2000" dirty="0"/>
              <a:t>צמצמו את זמן ההשבתה – תכננו כך שהשירותים יפגעו בצורה המינימלית האפשרית.</a:t>
            </a:r>
          </a:p>
          <a:p>
            <a:pPr algn="r" rtl="1">
              <a:buClr>
                <a:srgbClr val="00FCE7"/>
              </a:buClr>
              <a:buFont typeface="Wingdings" pitchFamily="2" charset="2"/>
              <a:buChar char="§"/>
            </a:pPr>
            <a:r>
              <a:rPr lang="he-IL" sz="2000" dirty="0"/>
              <a:t>ודאו כי יש דרך חזרה – כל זמן שעוד לא עברתם בפועל וודאו כי ניתן להחזיר את הגלגל אחורה.</a:t>
            </a:r>
          </a:p>
          <a:p>
            <a:pPr algn="r" rtl="1">
              <a:buClr>
                <a:srgbClr val="00FCE7"/>
              </a:buClr>
              <a:buFont typeface="Wingdings" pitchFamily="2" charset="2"/>
              <a:buChar char="§"/>
            </a:pPr>
            <a:r>
              <a:rPr lang="he-IL" sz="2000" dirty="0"/>
              <a:t>לאחר המעבר, חשוב לתחזק באופן שוטף את תשתיות הענן הן בהיבטי התפעול והן בהיבטי אבטחת מידע והגנת הסייבר. תפקיד האסטרטג, הארכיטקט, המיישם, איש האבטחה ואיש התפעול (</a:t>
            </a:r>
            <a:r>
              <a:rPr lang="en-US" sz="2000" dirty="0"/>
              <a:t>DevOps) </a:t>
            </a:r>
            <a:r>
              <a:rPr lang="he-IL" sz="2000" dirty="0"/>
              <a:t>אינם מתחילים ונגמרים בעת המעבר.</a:t>
            </a:r>
          </a:p>
          <a:p>
            <a:pPr algn="r" rtl="1">
              <a:buClr>
                <a:srgbClr val="00FCE7"/>
              </a:buClr>
              <a:buFont typeface="Wingdings" pitchFamily="2" charset="2"/>
              <a:buChar char="§"/>
            </a:pPr>
            <a:endParaRPr lang="he-IL" sz="2000" dirty="0"/>
          </a:p>
          <a:p>
            <a:pPr algn="r" rtl="1">
              <a:buClr>
                <a:srgbClr val="00FCE7"/>
              </a:buClr>
              <a:buFont typeface="Wingdings" pitchFamily="2" charset="2"/>
              <a:buChar char="§"/>
            </a:pPr>
            <a:endParaRPr lang="en-US" sz="2000" dirty="0"/>
          </a:p>
        </p:txBody>
      </p:sp>
      <p:pic>
        <p:nvPicPr>
          <p:cNvPr id="12" name="Picture 11">
            <a:extLst>
              <a:ext uri="{FF2B5EF4-FFF2-40B4-BE49-F238E27FC236}">
                <a16:creationId xmlns:a16="http://schemas.microsoft.com/office/drawing/2014/main" id="{7EDF86CF-0CF9-2F44-49D2-492F4F1A6A0E}"/>
              </a:ext>
            </a:extLst>
          </p:cNvPr>
          <p:cNvPicPr>
            <a:picLocks noChangeAspect="1"/>
          </p:cNvPicPr>
          <p:nvPr/>
        </p:nvPicPr>
        <p:blipFill>
          <a:blip r:embed="rId3"/>
          <a:stretch>
            <a:fillRect/>
          </a:stretch>
        </p:blipFill>
        <p:spPr>
          <a:xfrm>
            <a:off x="951463" y="533997"/>
            <a:ext cx="736601" cy="508255"/>
          </a:xfrm>
          <a:prstGeom prst="rect">
            <a:avLst/>
          </a:prstGeom>
        </p:spPr>
      </p:pic>
      <p:pic>
        <p:nvPicPr>
          <p:cNvPr id="2" name="תמונה 1">
            <a:extLst>
              <a:ext uri="{FF2B5EF4-FFF2-40B4-BE49-F238E27FC236}">
                <a16:creationId xmlns:a16="http://schemas.microsoft.com/office/drawing/2014/main" id="{36368BDA-52AC-9F85-F6E4-70D64BB8CD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591" y="6243881"/>
            <a:ext cx="1449085" cy="246043"/>
          </a:xfrm>
          <a:prstGeom prst="rect">
            <a:avLst/>
          </a:prstGeom>
        </p:spPr>
      </p:pic>
    </p:spTree>
    <p:extLst>
      <p:ext uri="{BB962C8B-B14F-4D97-AF65-F5344CB8AC3E}">
        <p14:creationId xmlns:p14="http://schemas.microsoft.com/office/powerpoint/2010/main" val="1078939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תמונה 9" descr="תמונה שמכילה אדם, חוץ, בניין&#10;&#10;&#10;&#10;תיאור שנוצר ברמת מהימנות גבוהה מאוד">
            <a:extLst>
              <a:ext uri="{FF2B5EF4-FFF2-40B4-BE49-F238E27FC236}">
                <a16:creationId xmlns:a16="http://schemas.microsoft.com/office/drawing/2014/main" id="{79FF966E-5A85-FE31-99DD-466194231F8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29C06D71-D7D7-39DF-E7E8-4B3CE08C3D5C}"/>
              </a:ext>
            </a:extLst>
          </p:cNvPr>
          <p:cNvSpPr/>
          <p:nvPr/>
        </p:nvSpPr>
        <p:spPr>
          <a:xfrm>
            <a:off x="823874" y="952906"/>
            <a:ext cx="10529926" cy="5092294"/>
          </a:xfrm>
          <a:prstGeom prst="rect">
            <a:avLst/>
          </a:prstGeom>
          <a:solidFill>
            <a:schemeClr val="tx1">
              <a:alpha val="67657"/>
            </a:schemeClr>
          </a:solidFill>
          <a:ln w="38100">
            <a:gradFill>
              <a:gsLst>
                <a:gs pos="0">
                  <a:srgbClr val="22FFAD"/>
                </a:gs>
                <a:gs pos="100000">
                  <a:srgbClr val="5DFFF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914400" rtl="1" eaLnBrk="1" latinLnBrk="0" hangingPunct="1"/>
            <a:endParaRPr lang="he-IL" dirty="0"/>
          </a:p>
        </p:txBody>
      </p:sp>
      <p:sp>
        <p:nvSpPr>
          <p:cNvPr id="3" name="Content Placeholder 2">
            <a:extLst>
              <a:ext uri="{FF2B5EF4-FFF2-40B4-BE49-F238E27FC236}">
                <a16:creationId xmlns:a16="http://schemas.microsoft.com/office/drawing/2014/main" id="{1BDC55ED-33AF-63FF-8191-B5C0E0508015}"/>
              </a:ext>
            </a:extLst>
          </p:cNvPr>
          <p:cNvSpPr>
            <a:spLocks noGrp="1"/>
          </p:cNvSpPr>
          <p:nvPr>
            <p:ph idx="1"/>
          </p:nvPr>
        </p:nvSpPr>
        <p:spPr>
          <a:xfrm>
            <a:off x="1587500" y="1746840"/>
            <a:ext cx="9423400" cy="4351338"/>
          </a:xfrm>
        </p:spPr>
        <p:txBody>
          <a:bodyPr>
            <a:normAutofit/>
          </a:bodyPr>
          <a:lstStyle/>
          <a:p>
            <a:pPr algn="r" rtl="1">
              <a:buClr>
                <a:srgbClr val="00FCE7"/>
              </a:buClr>
              <a:buFont typeface="Wingdings" pitchFamily="2" charset="2"/>
              <a:buChar char="§"/>
            </a:pPr>
            <a:endParaRPr lang="he-IL" sz="2000" dirty="0"/>
          </a:p>
          <a:p>
            <a:pPr algn="r" rtl="1">
              <a:buClr>
                <a:srgbClr val="00FCE7"/>
              </a:buClr>
              <a:buFont typeface="Wingdings" pitchFamily="2" charset="2"/>
              <a:buChar char="§"/>
            </a:pPr>
            <a:r>
              <a:rPr lang="he-IL" sz="2000" b="1" dirty="0">
                <a:solidFill>
                  <a:schemeClr val="bg1"/>
                </a:solidFill>
              </a:rPr>
              <a:t>חריגה מהתכנון </a:t>
            </a:r>
            <a:r>
              <a:rPr lang="he-IL" sz="2000" dirty="0">
                <a:solidFill>
                  <a:schemeClr val="bg1"/>
                </a:solidFill>
              </a:rPr>
              <a:t>- ככל שתוכנית המעבר מורכבת, כך עולה הסבירות שתראו חריגות ממנה, למשל בתקציב, בזמנים, וכדומה.</a:t>
            </a:r>
          </a:p>
          <a:p>
            <a:pPr algn="r" rtl="1">
              <a:buClr>
                <a:srgbClr val="00FCE7"/>
              </a:buClr>
              <a:buFont typeface="Wingdings" pitchFamily="2" charset="2"/>
              <a:buChar char="§"/>
            </a:pPr>
            <a:r>
              <a:rPr lang="he-IL" sz="2000" b="1" dirty="0">
                <a:solidFill>
                  <a:schemeClr val="bg1"/>
                </a:solidFill>
              </a:rPr>
              <a:t>צמצום השליטה </a:t>
            </a:r>
            <a:r>
              <a:rPr lang="he-IL" sz="2000" dirty="0">
                <a:solidFill>
                  <a:schemeClr val="bg1"/>
                </a:solidFill>
              </a:rPr>
              <a:t>- בניגוד למערכות מידע פנימיות, שירותי ענן לא נמצאים בשליטתכם המלאה. הוצאת מידע ותהליכים קריטיים לספק חיצוני באופן כזה מציבה מגוון סיכוני אבטחה, פרטיות ותאימות לרגולציה.</a:t>
            </a:r>
          </a:p>
          <a:p>
            <a:pPr algn="r" rtl="1">
              <a:buClr>
                <a:srgbClr val="00FCE7"/>
              </a:buClr>
              <a:buFont typeface="Wingdings" pitchFamily="2" charset="2"/>
              <a:buChar char="§"/>
            </a:pPr>
            <a:r>
              <a:rPr lang="he-IL" sz="2000" b="1" dirty="0">
                <a:solidFill>
                  <a:schemeClr val="bg1"/>
                </a:solidFill>
              </a:rPr>
              <a:t>היבטי תקשורת </a:t>
            </a:r>
            <a:r>
              <a:rPr lang="he-IL" sz="2000" dirty="0">
                <a:solidFill>
                  <a:schemeClr val="bg1"/>
                </a:solidFill>
              </a:rPr>
              <a:t>- המעבר משירותים ברשת הפנימית בעסק לשירותי ענן, מחייב תקשורת מול הספק המרוחק. תקשורת זו מציבה דרישות טכניות, כולל תקלות אפשריות וגם סיכוני אבטחה.</a:t>
            </a:r>
          </a:p>
          <a:p>
            <a:pPr algn="r" rtl="1">
              <a:buClr>
                <a:srgbClr val="00FCE7"/>
              </a:buClr>
              <a:buFont typeface="Wingdings" pitchFamily="2" charset="2"/>
              <a:buChar char="§"/>
            </a:pPr>
            <a:r>
              <a:rPr lang="he-IL" sz="2000" b="1" dirty="0">
                <a:solidFill>
                  <a:schemeClr val="bg1"/>
                </a:solidFill>
              </a:rPr>
              <a:t>תלות בספק החיצוני </a:t>
            </a:r>
            <a:r>
              <a:rPr lang="he-IL" sz="2000" dirty="0">
                <a:solidFill>
                  <a:schemeClr val="bg1"/>
                </a:solidFill>
              </a:rPr>
              <a:t>- לשם השימוש בשירות, תהיו תלויים בספק החיצוני. הדבר עשוי להיות משמעותי ככל שמדובר בשירות קריטי לפעילותכם השוטפת.</a:t>
            </a:r>
          </a:p>
          <a:p>
            <a:pPr algn="r" rtl="1">
              <a:buClr>
                <a:srgbClr val="00FCE7"/>
              </a:buClr>
              <a:buFont typeface="Wingdings" pitchFamily="2" charset="2"/>
              <a:buChar char="§"/>
            </a:pPr>
            <a:r>
              <a:rPr lang="he-IL" sz="2000" b="1" dirty="0">
                <a:solidFill>
                  <a:schemeClr val="bg1"/>
                </a:solidFill>
              </a:rPr>
              <a:t>לא הכול מתאים </a:t>
            </a:r>
            <a:r>
              <a:rPr lang="he-IL" sz="2000" dirty="0">
                <a:solidFill>
                  <a:schemeClr val="bg1"/>
                </a:solidFill>
              </a:rPr>
              <a:t>- לא כל דבר אפשר, מתאים או משתלם להחליף בשירות ענן.</a:t>
            </a:r>
            <a:endParaRPr lang="en-US" sz="2000" dirty="0">
              <a:solidFill>
                <a:schemeClr val="bg1"/>
              </a:solidFill>
            </a:endParaRPr>
          </a:p>
        </p:txBody>
      </p:sp>
      <p:sp>
        <p:nvSpPr>
          <p:cNvPr id="6" name="Title 1">
            <a:extLst>
              <a:ext uri="{FF2B5EF4-FFF2-40B4-BE49-F238E27FC236}">
                <a16:creationId xmlns:a16="http://schemas.microsoft.com/office/drawing/2014/main" id="{B43D5E4F-D872-AF1D-83AD-B46EB6F97ADF}"/>
              </a:ext>
            </a:extLst>
          </p:cNvPr>
          <p:cNvSpPr txBox="1">
            <a:spLocks/>
          </p:cNvSpPr>
          <p:nvPr/>
        </p:nvSpPr>
        <p:spPr>
          <a:xfrm>
            <a:off x="495300" y="108405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he-IL" sz="3600" b="1" dirty="0">
                <a:solidFill>
                  <a:schemeClr val="bg1"/>
                </a:solidFill>
                <a:cs typeface="+mn-cs"/>
              </a:rPr>
              <a:t>אתגרים ברמת התוכנית</a:t>
            </a:r>
            <a:endParaRPr lang="en-US" sz="3600" b="1" dirty="0" err="1">
              <a:solidFill>
                <a:schemeClr val="bg1"/>
              </a:solidFill>
              <a:cs typeface="+mn-cs"/>
            </a:endParaRPr>
          </a:p>
        </p:txBody>
      </p:sp>
      <p:pic>
        <p:nvPicPr>
          <p:cNvPr id="2" name="Picture 11">
            <a:extLst>
              <a:ext uri="{FF2B5EF4-FFF2-40B4-BE49-F238E27FC236}">
                <a16:creationId xmlns:a16="http://schemas.microsoft.com/office/drawing/2014/main" id="{481F962C-98D9-8484-1466-899F202584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8100" y="6282425"/>
            <a:ext cx="1494499" cy="391328"/>
          </a:xfrm>
          <a:prstGeom prst="rect">
            <a:avLst/>
          </a:prstGeom>
        </p:spPr>
      </p:pic>
    </p:spTree>
    <p:extLst>
      <p:ext uri="{BB962C8B-B14F-4D97-AF65-F5344CB8AC3E}">
        <p14:creationId xmlns:p14="http://schemas.microsoft.com/office/powerpoint/2010/main" val="2565903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7860733-9A38-017F-2EFF-4132759362E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r="-1"/>
          <a:stretch/>
        </p:blipFill>
        <p:spPr>
          <a:xfrm>
            <a:off x="0" y="-2809"/>
            <a:ext cx="12192000" cy="6858000"/>
          </a:xfrm>
          <a:prstGeom prst="rect">
            <a:avLst/>
          </a:prstGeom>
        </p:spPr>
      </p:pic>
      <p:pic>
        <p:nvPicPr>
          <p:cNvPr id="15" name="Picture 14">
            <a:extLst>
              <a:ext uri="{FF2B5EF4-FFF2-40B4-BE49-F238E27FC236}">
                <a16:creationId xmlns:a16="http://schemas.microsoft.com/office/drawing/2014/main" id="{AFEC2D98-2C55-116E-AB46-B7A01D295620}"/>
              </a:ext>
            </a:extLst>
          </p:cNvPr>
          <p:cNvPicPr>
            <a:picLocks noChangeAspect="1"/>
          </p:cNvPicPr>
          <p:nvPr/>
        </p:nvPicPr>
        <p:blipFill rotWithShape="1">
          <a:blip r:embed="rId4" cstate="screen">
            <a:alphaModFix amt="82000"/>
            <a:extLst>
              <a:ext uri="{28A0092B-C50C-407E-A947-70E740481C1C}">
                <a14:useLocalDpi xmlns:a14="http://schemas.microsoft.com/office/drawing/2010/main"/>
              </a:ext>
            </a:extLst>
          </a:blip>
          <a:srcRect l="18090" t="32366" r="17937" b="32511"/>
          <a:stretch/>
        </p:blipFill>
        <p:spPr>
          <a:xfrm>
            <a:off x="395113" y="419101"/>
            <a:ext cx="11403187" cy="5753100"/>
          </a:xfrm>
          <a:prstGeom prst="rect">
            <a:avLst/>
          </a:prstGeom>
        </p:spPr>
      </p:pic>
      <p:sp>
        <p:nvSpPr>
          <p:cNvPr id="9" name="Title 1">
            <a:extLst>
              <a:ext uri="{FF2B5EF4-FFF2-40B4-BE49-F238E27FC236}">
                <a16:creationId xmlns:a16="http://schemas.microsoft.com/office/drawing/2014/main" id="{9CE5B049-614B-A769-142B-6684560EF9D3}"/>
              </a:ext>
            </a:extLst>
          </p:cNvPr>
          <p:cNvSpPr txBox="1">
            <a:spLocks/>
          </p:cNvSpPr>
          <p:nvPr/>
        </p:nvSpPr>
        <p:spPr>
          <a:xfrm>
            <a:off x="635000" y="44450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he-IL" sz="3600" b="1" dirty="0">
                <a:cs typeface="+mn-cs"/>
              </a:rPr>
              <a:t>איך אנחנו מתחילים?</a:t>
            </a:r>
            <a:endParaRPr lang="en-US" sz="3600" b="1" dirty="0" err="1">
              <a:cs typeface="+mn-cs"/>
            </a:endParaRPr>
          </a:p>
        </p:txBody>
      </p:sp>
      <p:sp>
        <p:nvSpPr>
          <p:cNvPr id="3" name="Content Placeholder 2">
            <a:extLst>
              <a:ext uri="{FF2B5EF4-FFF2-40B4-BE49-F238E27FC236}">
                <a16:creationId xmlns:a16="http://schemas.microsoft.com/office/drawing/2014/main" id="{BFB615B9-FC88-4DBF-9604-465B19CD1E51}"/>
              </a:ext>
            </a:extLst>
          </p:cNvPr>
          <p:cNvSpPr>
            <a:spLocks noGrp="1"/>
          </p:cNvSpPr>
          <p:nvPr>
            <p:ph idx="1"/>
          </p:nvPr>
        </p:nvSpPr>
        <p:spPr>
          <a:xfrm>
            <a:off x="635000" y="1627778"/>
            <a:ext cx="10515600" cy="4351338"/>
          </a:xfrm>
        </p:spPr>
        <p:txBody>
          <a:bodyPr>
            <a:normAutofit fontScale="92500" lnSpcReduction="20000"/>
          </a:bodyPr>
          <a:lstStyle/>
          <a:p>
            <a:pPr algn="r" rtl="1">
              <a:buClr>
                <a:schemeClr val="bg1"/>
              </a:buClr>
              <a:buFont typeface="Wingdings" pitchFamily="2" charset="2"/>
              <a:buChar char="§"/>
            </a:pPr>
            <a:r>
              <a:rPr lang="he-IL" sz="1800" b="1" dirty="0"/>
              <a:t>הגדרת יעדים - </a:t>
            </a:r>
            <a:r>
              <a:rPr lang="he-IL" sz="1800" dirty="0"/>
              <a:t>לא מבצעים שינוי עסקי משמעותי מבלי להגדיר יעדים בצורה מפורטת וברורה.</a:t>
            </a:r>
          </a:p>
          <a:p>
            <a:pPr algn="r" rtl="1">
              <a:buClr>
                <a:schemeClr val="bg1"/>
              </a:buClr>
              <a:buFont typeface="Wingdings" pitchFamily="2" charset="2"/>
              <a:buChar char="§"/>
            </a:pPr>
            <a:endParaRPr lang="he-IL" sz="1800" dirty="0"/>
          </a:p>
          <a:p>
            <a:pPr algn="r" rtl="1">
              <a:buClr>
                <a:schemeClr val="bg1"/>
              </a:buClr>
              <a:buFont typeface="Wingdings" pitchFamily="2" charset="2"/>
              <a:buChar char="§"/>
            </a:pPr>
            <a:r>
              <a:rPr lang="he-IL" sz="1800" b="1" dirty="0"/>
              <a:t>תכנון מפורט - </a:t>
            </a:r>
          </a:p>
          <a:p>
            <a:pPr lvl="1" algn="r" rtl="1">
              <a:buClr>
                <a:schemeClr val="bg1"/>
              </a:buClr>
              <a:buFont typeface="Wingdings" pitchFamily="2" charset="2"/>
              <a:buChar char="§"/>
            </a:pPr>
            <a:r>
              <a:rPr lang="he-IL" sz="1600" dirty="0"/>
              <a:t>דגש על כמה שפחות הפרעה לפעילות השוטפת.</a:t>
            </a:r>
          </a:p>
          <a:p>
            <a:pPr lvl="1" algn="r" rtl="1">
              <a:buClr>
                <a:schemeClr val="bg1"/>
              </a:buClr>
              <a:buFont typeface="Wingdings" pitchFamily="2" charset="2"/>
              <a:buChar char="§"/>
            </a:pPr>
            <a:r>
              <a:rPr lang="he-IL" sz="1600" dirty="0"/>
              <a:t>למחשוב ענן יש הרבה </a:t>
            </a:r>
            <a:r>
              <a:rPr lang="he-IL" sz="1600" dirty="0" err="1"/>
              <a:t>ייתרונות</a:t>
            </a:r>
            <a:r>
              <a:rPr lang="he-IL" sz="1600" dirty="0"/>
              <a:t> לדוגמא מצמצם מערכות מחשוב פנימיות אבל מצד שני יש אזורים שיידרשו שיפורים ושינויים (תקשורת, </a:t>
            </a:r>
            <a:r>
              <a:rPr lang="he-IL" sz="1600" dirty="0" err="1"/>
              <a:t>אבט"מ</a:t>
            </a:r>
            <a:r>
              <a:rPr lang="he-IL" sz="1600" dirty="0"/>
              <a:t>) </a:t>
            </a:r>
          </a:p>
          <a:p>
            <a:pPr lvl="1" algn="r" rtl="1">
              <a:buClr>
                <a:schemeClr val="bg1"/>
              </a:buClr>
              <a:buFont typeface="Wingdings" pitchFamily="2" charset="2"/>
              <a:buChar char="§"/>
            </a:pPr>
            <a:r>
              <a:rPr lang="he-IL" sz="1600" dirty="0"/>
              <a:t>בניית תהליכי עבודה מותאמים</a:t>
            </a:r>
          </a:p>
          <a:p>
            <a:pPr lvl="1" algn="r" rtl="1">
              <a:buClr>
                <a:schemeClr val="bg1"/>
              </a:buClr>
              <a:buFont typeface="Wingdings" pitchFamily="2" charset="2"/>
              <a:buChar char="§"/>
            </a:pPr>
            <a:r>
              <a:rPr lang="he-IL" sz="1600" dirty="0"/>
              <a:t>בניית </a:t>
            </a:r>
            <a:r>
              <a:rPr lang="he-IL" sz="1600" dirty="0" err="1"/>
              <a:t>תוכנית</a:t>
            </a:r>
            <a:r>
              <a:rPr lang="he-IL" sz="1600" dirty="0"/>
              <a:t> לטיפול במשאבים אשר אפשר לצמצם לדוגמא </a:t>
            </a:r>
            <a:r>
              <a:rPr lang="he-IL" sz="1600" dirty="0" err="1"/>
              <a:t>ציוד,כח</a:t>
            </a:r>
            <a:r>
              <a:rPr lang="he-IL" sz="1600" dirty="0"/>
              <a:t> אדם</a:t>
            </a:r>
          </a:p>
          <a:p>
            <a:pPr algn="r" rtl="1">
              <a:buClr>
                <a:schemeClr val="bg1"/>
              </a:buClr>
              <a:buFont typeface="Wingdings" pitchFamily="2" charset="2"/>
              <a:buChar char="§"/>
            </a:pPr>
            <a:endParaRPr lang="he-IL" sz="1800" dirty="0"/>
          </a:p>
          <a:p>
            <a:pPr algn="r" rtl="1">
              <a:buClr>
                <a:schemeClr val="bg1"/>
              </a:buClr>
              <a:buFont typeface="Wingdings" pitchFamily="2" charset="2"/>
              <a:buChar char="§"/>
            </a:pPr>
            <a:r>
              <a:rPr lang="he-IL" sz="1800" b="1" dirty="0"/>
              <a:t> קביעת מדדים להצלחה - </a:t>
            </a:r>
          </a:p>
          <a:p>
            <a:pPr lvl="1" algn="r" rtl="1">
              <a:buClr>
                <a:schemeClr val="bg1"/>
              </a:buClr>
              <a:buFont typeface="Wingdings" pitchFamily="2" charset="2"/>
              <a:buChar char="§"/>
            </a:pPr>
            <a:r>
              <a:rPr lang="he-IL" sz="1600" dirty="0"/>
              <a:t>חיוני לוודא שהשינויים יבוצעו בצורה זהירה, מחושבת ומפוקחת.</a:t>
            </a:r>
          </a:p>
          <a:p>
            <a:pPr lvl="1" algn="r" rtl="1">
              <a:buClr>
                <a:schemeClr val="bg1"/>
              </a:buClr>
              <a:buFont typeface="Wingdings" pitchFamily="2" charset="2"/>
              <a:buChar char="§"/>
            </a:pPr>
            <a:r>
              <a:rPr lang="he-IL" sz="1600" dirty="0"/>
              <a:t>קביעה מראש מדדים מספריים ברורים. </a:t>
            </a:r>
          </a:p>
          <a:p>
            <a:pPr algn="r" rtl="1">
              <a:buClr>
                <a:schemeClr val="bg1"/>
              </a:buClr>
              <a:buFont typeface="Wingdings" pitchFamily="2" charset="2"/>
              <a:buChar char="§"/>
            </a:pPr>
            <a:endParaRPr lang="he-IL" sz="1800" dirty="0"/>
          </a:p>
          <a:p>
            <a:pPr algn="r" rtl="1">
              <a:buClr>
                <a:schemeClr val="bg1"/>
              </a:buClr>
              <a:buFont typeface="Wingdings" pitchFamily="2" charset="2"/>
              <a:buChar char="§"/>
            </a:pPr>
            <a:r>
              <a:rPr lang="he-IL" sz="1800" b="1" dirty="0"/>
              <a:t>בחירת ספק ומעבר - </a:t>
            </a:r>
            <a:r>
              <a:rPr lang="he-IL" sz="1800" dirty="0"/>
              <a:t>בחירת ספק ענן שאמין בעיניכם וגם מתאים לדרישותיכם.</a:t>
            </a:r>
          </a:p>
          <a:p>
            <a:pPr algn="r" rtl="1">
              <a:buClr>
                <a:schemeClr val="bg1"/>
              </a:buClr>
              <a:buFont typeface="Wingdings" pitchFamily="2" charset="2"/>
              <a:buChar char="§"/>
            </a:pPr>
            <a:endParaRPr lang="he-IL" sz="1800" dirty="0"/>
          </a:p>
          <a:p>
            <a:pPr algn="r" rtl="1">
              <a:buClr>
                <a:schemeClr val="bg1"/>
              </a:buClr>
              <a:buFont typeface="Wingdings" pitchFamily="2" charset="2"/>
              <a:buChar char="§"/>
            </a:pPr>
            <a:r>
              <a:rPr lang="he-IL" sz="1800" b="1" i="0" dirty="0">
                <a:solidFill>
                  <a:srgbClr val="0D0D3F"/>
                </a:solidFill>
                <a:effectLst/>
                <a:latin typeface="Heebo" pitchFamily="2" charset="-79"/>
              </a:rPr>
              <a:t>בדיקות ומעקב - </a:t>
            </a:r>
            <a:r>
              <a:rPr lang="he-IL" sz="1800" b="0" i="0" dirty="0">
                <a:solidFill>
                  <a:srgbClr val="0D0D3F"/>
                </a:solidFill>
                <a:effectLst/>
                <a:latin typeface="Heebo" pitchFamily="2" charset="-79"/>
              </a:rPr>
              <a:t>בדיקת מערכות יסודית לאחר המעבר, והתחלת פעילות בענן תוך כדי ניטור המצב.</a:t>
            </a:r>
          </a:p>
          <a:p>
            <a:pPr algn="r" rtl="1">
              <a:buClr>
                <a:schemeClr val="bg1"/>
              </a:buClr>
              <a:buFont typeface="Wingdings" pitchFamily="2" charset="2"/>
              <a:buChar char="§"/>
            </a:pPr>
            <a:endParaRPr lang="en-US" sz="1800" dirty="0"/>
          </a:p>
        </p:txBody>
      </p:sp>
      <p:cxnSp>
        <p:nvCxnSpPr>
          <p:cNvPr id="10" name="Straight Connector 9">
            <a:extLst>
              <a:ext uri="{FF2B5EF4-FFF2-40B4-BE49-F238E27FC236}">
                <a16:creationId xmlns:a16="http://schemas.microsoft.com/office/drawing/2014/main" id="{3D991EFF-D0A3-9491-2327-48F948F6962B}"/>
              </a:ext>
            </a:extLst>
          </p:cNvPr>
          <p:cNvCxnSpPr>
            <a:cxnSpLocks/>
          </p:cNvCxnSpPr>
          <p:nvPr/>
        </p:nvCxnSpPr>
        <p:spPr>
          <a:xfrm flipH="1">
            <a:off x="1422400" y="1968500"/>
            <a:ext cx="9578006"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4BDC8CC-7773-1D92-4AFA-F878B12E28C6}"/>
              </a:ext>
            </a:extLst>
          </p:cNvPr>
          <p:cNvCxnSpPr>
            <a:cxnSpLocks/>
          </p:cNvCxnSpPr>
          <p:nvPr/>
        </p:nvCxnSpPr>
        <p:spPr>
          <a:xfrm flipH="1">
            <a:off x="1422400" y="3619500"/>
            <a:ext cx="9578006"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DB7E4A5-3299-4B17-9509-0F05D24C6FBE}"/>
              </a:ext>
            </a:extLst>
          </p:cNvPr>
          <p:cNvCxnSpPr>
            <a:cxnSpLocks/>
          </p:cNvCxnSpPr>
          <p:nvPr/>
        </p:nvCxnSpPr>
        <p:spPr>
          <a:xfrm flipH="1">
            <a:off x="1422400" y="4711700"/>
            <a:ext cx="9578006"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DC4935-937B-C833-F1D1-3BA9B673D366}"/>
              </a:ext>
            </a:extLst>
          </p:cNvPr>
          <p:cNvCxnSpPr>
            <a:cxnSpLocks/>
          </p:cNvCxnSpPr>
          <p:nvPr/>
        </p:nvCxnSpPr>
        <p:spPr>
          <a:xfrm flipH="1">
            <a:off x="1422400" y="5372100"/>
            <a:ext cx="9578006"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תמונה 1">
            <a:extLst>
              <a:ext uri="{FF2B5EF4-FFF2-40B4-BE49-F238E27FC236}">
                <a16:creationId xmlns:a16="http://schemas.microsoft.com/office/drawing/2014/main" id="{2D147608-3E8E-EEC8-0BC8-CD32C4C8CE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113" y="6361661"/>
            <a:ext cx="1449085" cy="246043"/>
          </a:xfrm>
          <a:prstGeom prst="rect">
            <a:avLst/>
          </a:prstGeom>
        </p:spPr>
      </p:pic>
    </p:spTree>
    <p:extLst>
      <p:ext uri="{BB962C8B-B14F-4D97-AF65-F5344CB8AC3E}">
        <p14:creationId xmlns:p14="http://schemas.microsoft.com/office/powerpoint/2010/main" val="2761629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text&#10;&#10;Description automatically generated">
            <a:extLst>
              <a:ext uri="{FF2B5EF4-FFF2-40B4-BE49-F238E27FC236}">
                <a16:creationId xmlns:a16="http://schemas.microsoft.com/office/drawing/2014/main" id="{6F8EE619-801E-5C23-C180-41CB695273E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9494"/>
          <a:stretch/>
        </p:blipFill>
        <p:spPr>
          <a:xfrm>
            <a:off x="0" y="14403"/>
            <a:ext cx="12192000" cy="6858000"/>
          </a:xfrm>
          <a:prstGeom prst="rect">
            <a:avLst/>
          </a:prstGeom>
        </p:spPr>
      </p:pic>
      <p:sp>
        <p:nvSpPr>
          <p:cNvPr id="8" name="Rectangle 7">
            <a:extLst>
              <a:ext uri="{FF2B5EF4-FFF2-40B4-BE49-F238E27FC236}">
                <a16:creationId xmlns:a16="http://schemas.microsoft.com/office/drawing/2014/main" id="{EEF36C7C-E50E-8E30-1CBA-AF9009E0E95B}"/>
              </a:ext>
            </a:extLst>
          </p:cNvPr>
          <p:cNvSpPr/>
          <p:nvPr/>
        </p:nvSpPr>
        <p:spPr>
          <a:xfrm>
            <a:off x="1127294" y="1181100"/>
            <a:ext cx="9743905" cy="4381500"/>
          </a:xfrm>
          <a:prstGeom prst="rect">
            <a:avLst/>
          </a:prstGeom>
          <a:solidFill>
            <a:schemeClr val="tx1">
              <a:alpha val="73292"/>
            </a:schemeClr>
          </a:solidFill>
          <a:ln w="38100">
            <a:gradFill>
              <a:gsLst>
                <a:gs pos="0">
                  <a:srgbClr val="22FFAD"/>
                </a:gs>
                <a:gs pos="99000">
                  <a:srgbClr val="5DFFF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lvl="0" algn="r" defTabSz="914400" rtl="1" eaLnBrk="1" latinLnBrk="0" hangingPunct="1"/>
            <a:endParaRPr lang="en-US" sz="2400" b="1" dirty="0"/>
          </a:p>
        </p:txBody>
      </p:sp>
      <p:sp>
        <p:nvSpPr>
          <p:cNvPr id="3" name="מציין מיקום תוכן 2">
            <a:extLst>
              <a:ext uri="{FF2B5EF4-FFF2-40B4-BE49-F238E27FC236}">
                <a16:creationId xmlns:a16="http://schemas.microsoft.com/office/drawing/2014/main" id="{C040890A-268A-AC8D-BE02-F4CCF080B270}"/>
              </a:ext>
            </a:extLst>
          </p:cNvPr>
          <p:cNvSpPr>
            <a:spLocks noGrp="1"/>
          </p:cNvSpPr>
          <p:nvPr>
            <p:ph idx="1"/>
          </p:nvPr>
        </p:nvSpPr>
        <p:spPr>
          <a:xfrm>
            <a:off x="1725696" y="2591091"/>
            <a:ext cx="8547100" cy="4700860"/>
          </a:xfrm>
        </p:spPr>
        <p:txBody>
          <a:bodyPr>
            <a:normAutofit/>
          </a:bodyPr>
          <a:lstStyle/>
          <a:p>
            <a:pPr marL="0" indent="0" algn="r" rtl="1">
              <a:buNone/>
            </a:pPr>
            <a:r>
              <a:rPr lang="he-IL" sz="2000" b="0" i="0" dirty="0">
                <a:solidFill>
                  <a:schemeClr val="bg1"/>
                </a:solidFill>
                <a:effectLst/>
                <a:latin typeface="proxima-nova"/>
              </a:rPr>
              <a:t>מחשוב הענן מאפשר לארגונים גדולים כקטנים לשנות את צורת העבודה שלהם ולעבור </a:t>
            </a:r>
            <a:r>
              <a:rPr lang="he-IL" sz="2000" b="1" i="0" dirty="0">
                <a:solidFill>
                  <a:schemeClr val="bg1"/>
                </a:solidFill>
                <a:effectLst/>
                <a:latin typeface="proxima-nova"/>
              </a:rPr>
              <a:t>לעולם מהיר</a:t>
            </a:r>
            <a:r>
              <a:rPr lang="he-IL" sz="2000" b="0" i="0" dirty="0">
                <a:solidFill>
                  <a:schemeClr val="bg1"/>
                </a:solidFill>
                <a:effectLst/>
                <a:latin typeface="proxima-nova"/>
              </a:rPr>
              <a:t>, </a:t>
            </a:r>
            <a:r>
              <a:rPr lang="he-IL" sz="2000" b="1" i="0" dirty="0">
                <a:solidFill>
                  <a:schemeClr val="bg1"/>
                </a:solidFill>
                <a:effectLst/>
                <a:latin typeface="proxima-nova"/>
              </a:rPr>
              <a:t>יצירתי</a:t>
            </a:r>
            <a:r>
              <a:rPr lang="he-IL" sz="2000" b="0" i="0" dirty="0">
                <a:solidFill>
                  <a:schemeClr val="bg1"/>
                </a:solidFill>
                <a:effectLst/>
                <a:latin typeface="proxima-nova"/>
              </a:rPr>
              <a:t> ו</a:t>
            </a:r>
            <a:r>
              <a:rPr lang="he-IL" sz="2000" b="1" i="0" dirty="0">
                <a:solidFill>
                  <a:schemeClr val="bg1"/>
                </a:solidFill>
                <a:effectLst/>
                <a:latin typeface="proxima-nova"/>
              </a:rPr>
              <a:t>חדשני</a:t>
            </a:r>
            <a:r>
              <a:rPr lang="he-IL" sz="2000" b="0" i="0" dirty="0">
                <a:solidFill>
                  <a:schemeClr val="bg1"/>
                </a:solidFill>
                <a:effectLst/>
                <a:latin typeface="proxima-nova"/>
              </a:rPr>
              <a:t> יותר מאי פעם. </a:t>
            </a:r>
            <a:endParaRPr lang="en-US" sz="2000" b="0" i="0" dirty="0">
              <a:solidFill>
                <a:schemeClr val="bg1"/>
              </a:solidFill>
              <a:effectLst/>
              <a:latin typeface="proxima-nova"/>
            </a:endParaRPr>
          </a:p>
          <a:p>
            <a:pPr marL="0" indent="0" algn="r" rtl="1">
              <a:buNone/>
            </a:pPr>
            <a:r>
              <a:rPr lang="he-IL" sz="2000" b="1" i="0" dirty="0">
                <a:solidFill>
                  <a:schemeClr val="bg1"/>
                </a:solidFill>
                <a:effectLst/>
                <a:latin typeface="proxima-nova"/>
              </a:rPr>
              <a:t>תקציב המחשוב </a:t>
            </a:r>
            <a:r>
              <a:rPr lang="he-IL" sz="2000" b="0" i="0" dirty="0">
                <a:solidFill>
                  <a:schemeClr val="bg1"/>
                </a:solidFill>
                <a:effectLst/>
                <a:latin typeface="proxima-nova"/>
              </a:rPr>
              <a:t>של הארגון כבר </a:t>
            </a:r>
            <a:r>
              <a:rPr lang="he-IL" sz="2000" b="1" i="0" dirty="0">
                <a:solidFill>
                  <a:schemeClr val="bg1"/>
                </a:solidFill>
                <a:effectLst/>
                <a:latin typeface="proxima-nova"/>
              </a:rPr>
              <a:t>אינו מגביל</a:t>
            </a:r>
            <a:r>
              <a:rPr lang="he-IL" sz="2000" b="0" i="0" dirty="0">
                <a:solidFill>
                  <a:schemeClr val="bg1"/>
                </a:solidFill>
                <a:effectLst/>
                <a:latin typeface="proxima-nova"/>
              </a:rPr>
              <a:t> את יכולת החשיבה והחדשנות שלו. </a:t>
            </a:r>
            <a:endParaRPr lang="en-US" sz="2000" b="0" i="0" dirty="0">
              <a:solidFill>
                <a:schemeClr val="bg1"/>
              </a:solidFill>
              <a:effectLst/>
              <a:latin typeface="proxima-nova"/>
            </a:endParaRPr>
          </a:p>
          <a:p>
            <a:pPr marL="0" indent="0" algn="r" rtl="1">
              <a:buNone/>
            </a:pPr>
            <a:r>
              <a:rPr lang="he-IL" sz="2000" b="1" i="0" dirty="0">
                <a:solidFill>
                  <a:schemeClr val="bg1"/>
                </a:solidFill>
                <a:effectLst/>
                <a:latin typeface="proxima-nova"/>
              </a:rPr>
              <a:t>המיקום הפיזי </a:t>
            </a:r>
            <a:r>
              <a:rPr lang="he-IL" sz="2000" b="0" i="0" dirty="0">
                <a:solidFill>
                  <a:schemeClr val="bg1"/>
                </a:solidFill>
                <a:effectLst/>
                <a:latin typeface="proxima-nova"/>
              </a:rPr>
              <a:t>כבר </a:t>
            </a:r>
            <a:r>
              <a:rPr lang="he-IL" sz="2000" b="1" i="0" dirty="0">
                <a:solidFill>
                  <a:schemeClr val="bg1"/>
                </a:solidFill>
                <a:effectLst/>
                <a:latin typeface="proxima-nova"/>
              </a:rPr>
              <a:t>לא מגדיר</a:t>
            </a:r>
            <a:r>
              <a:rPr lang="he-IL" sz="2000" b="0" i="0" dirty="0">
                <a:solidFill>
                  <a:schemeClr val="bg1"/>
                </a:solidFill>
                <a:effectLst/>
                <a:latin typeface="proxima-nova"/>
              </a:rPr>
              <a:t> איפה ומתי העבודה נעשית. </a:t>
            </a:r>
            <a:endParaRPr lang="en-US" sz="2000" b="0" i="0" dirty="0">
              <a:solidFill>
                <a:schemeClr val="bg1"/>
              </a:solidFill>
              <a:effectLst/>
              <a:latin typeface="proxima-nova"/>
            </a:endParaRPr>
          </a:p>
          <a:p>
            <a:pPr marL="0" indent="0" algn="r" rtl="1">
              <a:buNone/>
            </a:pPr>
            <a:r>
              <a:rPr lang="he-IL" sz="2000" b="1" i="0" dirty="0">
                <a:solidFill>
                  <a:schemeClr val="bg1"/>
                </a:solidFill>
                <a:effectLst/>
                <a:latin typeface="proxima-nova"/>
              </a:rPr>
              <a:t>רעיונות מבריקים וחדשניים </a:t>
            </a:r>
            <a:r>
              <a:rPr lang="he-IL" sz="2000" b="0" i="0" dirty="0">
                <a:solidFill>
                  <a:schemeClr val="bg1"/>
                </a:solidFill>
                <a:effectLst/>
                <a:latin typeface="proxima-nova"/>
              </a:rPr>
              <a:t>יכולים להבחן </a:t>
            </a:r>
            <a:r>
              <a:rPr lang="he-IL" sz="2000" b="1" i="0" dirty="0">
                <a:solidFill>
                  <a:schemeClr val="bg1"/>
                </a:solidFill>
                <a:effectLst/>
                <a:latin typeface="proxima-nova"/>
              </a:rPr>
              <a:t>בזמן אמת </a:t>
            </a:r>
            <a:r>
              <a:rPr lang="he-IL" sz="2000" b="0" i="0" dirty="0">
                <a:solidFill>
                  <a:schemeClr val="bg1"/>
                </a:solidFill>
                <a:effectLst/>
                <a:latin typeface="proxima-nova"/>
              </a:rPr>
              <a:t>ללא צורך בגיוס משאבים רבים כבר בתחילת הדרך.</a:t>
            </a:r>
          </a:p>
        </p:txBody>
      </p:sp>
      <p:sp>
        <p:nvSpPr>
          <p:cNvPr id="10" name="TextBox 9">
            <a:extLst>
              <a:ext uri="{FF2B5EF4-FFF2-40B4-BE49-F238E27FC236}">
                <a16:creationId xmlns:a16="http://schemas.microsoft.com/office/drawing/2014/main" id="{7827AB6C-91A1-20E2-F532-FC0033344570}"/>
              </a:ext>
            </a:extLst>
          </p:cNvPr>
          <p:cNvSpPr txBox="1"/>
          <p:nvPr/>
        </p:nvSpPr>
        <p:spPr>
          <a:xfrm>
            <a:off x="4165600" y="1700391"/>
            <a:ext cx="6108700" cy="646331"/>
          </a:xfrm>
          <a:prstGeom prst="rect">
            <a:avLst/>
          </a:prstGeom>
          <a:noFill/>
        </p:spPr>
        <p:txBody>
          <a:bodyPr wrap="square">
            <a:spAutoFit/>
          </a:bodyPr>
          <a:lstStyle/>
          <a:p>
            <a:pPr marL="0" indent="0" algn="just" rtl="1">
              <a:buNone/>
            </a:pPr>
            <a:r>
              <a:rPr lang="he-IL" sz="3600" b="1" i="0" dirty="0">
                <a:solidFill>
                  <a:schemeClr val="bg1"/>
                </a:solidFill>
                <a:effectLst/>
                <a:latin typeface="proxima-nova"/>
              </a:rPr>
              <a:t>עננים של תקווה</a:t>
            </a:r>
          </a:p>
        </p:txBody>
      </p:sp>
      <p:pic>
        <p:nvPicPr>
          <p:cNvPr id="2" name="Picture 11">
            <a:extLst>
              <a:ext uri="{FF2B5EF4-FFF2-40B4-BE49-F238E27FC236}">
                <a16:creationId xmlns:a16="http://schemas.microsoft.com/office/drawing/2014/main" id="{25663DCE-5FC8-9F06-260F-C8A300A91C6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4878" y="6164663"/>
            <a:ext cx="1494499" cy="391328"/>
          </a:xfrm>
          <a:prstGeom prst="rect">
            <a:avLst/>
          </a:prstGeom>
        </p:spPr>
      </p:pic>
    </p:spTree>
    <p:extLst>
      <p:ext uri="{BB962C8B-B14F-4D97-AF65-F5344CB8AC3E}">
        <p14:creationId xmlns:p14="http://schemas.microsoft.com/office/powerpoint/2010/main" val="1121454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coelenterate, jellyfish, hydrozoan, night sky&#10;&#10;Description automatically generated">
            <a:extLst>
              <a:ext uri="{FF2B5EF4-FFF2-40B4-BE49-F238E27FC236}">
                <a16:creationId xmlns:a16="http://schemas.microsoft.com/office/drawing/2014/main" id="{72365207-559B-3778-681C-DF7E4DFF24B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5308" r="11548"/>
          <a:stretch/>
        </p:blipFill>
        <p:spPr>
          <a:xfrm>
            <a:off x="-1" y="-1"/>
            <a:ext cx="12192001" cy="6863645"/>
          </a:xfrm>
          <a:prstGeom prst="rect">
            <a:avLst/>
          </a:prstGeom>
        </p:spPr>
      </p:pic>
      <p:sp>
        <p:nvSpPr>
          <p:cNvPr id="15" name="Rectangle 14">
            <a:extLst>
              <a:ext uri="{FF2B5EF4-FFF2-40B4-BE49-F238E27FC236}">
                <a16:creationId xmlns:a16="http://schemas.microsoft.com/office/drawing/2014/main" id="{FE687A14-D100-87D6-CF34-912A888205D2}"/>
              </a:ext>
            </a:extLst>
          </p:cNvPr>
          <p:cNvSpPr/>
          <p:nvPr/>
        </p:nvSpPr>
        <p:spPr>
          <a:xfrm>
            <a:off x="1943100" y="1435100"/>
            <a:ext cx="4813300" cy="3921927"/>
          </a:xfrm>
          <a:prstGeom prst="rect">
            <a:avLst/>
          </a:prstGeom>
          <a:solidFill>
            <a:schemeClr val="tx1">
              <a:alpha val="71318"/>
            </a:schemeClr>
          </a:solidFill>
          <a:ln w="38100">
            <a:gradFill>
              <a:gsLst>
                <a:gs pos="0">
                  <a:srgbClr val="22FFAD"/>
                </a:gs>
                <a:gs pos="99000">
                  <a:srgbClr val="5DFFF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lvl="0" algn="l" defTabSz="914400" rtl="0" eaLnBrk="1" latinLnBrk="0" hangingPunct="1"/>
            <a:endParaRPr lang="en-US" sz="2400" b="1" dirty="0"/>
          </a:p>
        </p:txBody>
      </p:sp>
      <p:sp>
        <p:nvSpPr>
          <p:cNvPr id="4" name="TextBox 3">
            <a:extLst>
              <a:ext uri="{FF2B5EF4-FFF2-40B4-BE49-F238E27FC236}">
                <a16:creationId xmlns:a16="http://schemas.microsoft.com/office/drawing/2014/main" id="{69C34FB5-5A96-DDF3-903D-DA24981DCBF7}"/>
              </a:ext>
            </a:extLst>
          </p:cNvPr>
          <p:cNvSpPr txBox="1"/>
          <p:nvPr/>
        </p:nvSpPr>
        <p:spPr>
          <a:xfrm>
            <a:off x="2352650" y="2195852"/>
            <a:ext cx="3795622" cy="2862322"/>
          </a:xfrm>
          <a:prstGeom prst="rect">
            <a:avLst/>
          </a:prstGeom>
          <a:noFill/>
        </p:spPr>
        <p:txBody>
          <a:bodyPr wrap="square" rtlCol="0">
            <a:spAutoFit/>
          </a:bodyPr>
          <a:lstStyle/>
          <a:p>
            <a:pPr marL="285750" indent="-285750" algn="r" rtl="1">
              <a:buClr>
                <a:srgbClr val="00F5DA"/>
              </a:buClr>
              <a:buSzPct val="80000"/>
              <a:buFont typeface="Wingdings" pitchFamily="2" charset="2"/>
              <a:buChar char="§"/>
            </a:pPr>
            <a:r>
              <a:rPr lang="he-IL" dirty="0">
                <a:solidFill>
                  <a:schemeClr val="bg1"/>
                </a:solidFill>
              </a:rPr>
              <a:t>מוטיבציות</a:t>
            </a:r>
          </a:p>
          <a:p>
            <a:pPr marL="285750" indent="-285750" algn="r" rtl="1">
              <a:buClr>
                <a:srgbClr val="00F5DA"/>
              </a:buClr>
              <a:buSzPct val="80000"/>
              <a:buFont typeface="Wingdings" pitchFamily="2" charset="2"/>
              <a:buChar char="§"/>
            </a:pPr>
            <a:r>
              <a:rPr lang="he-IL" dirty="0">
                <a:solidFill>
                  <a:schemeClr val="bg1"/>
                </a:solidFill>
              </a:rPr>
              <a:t>פוקוס המנמ"ר</a:t>
            </a:r>
          </a:p>
          <a:p>
            <a:pPr marL="285750" indent="-285750" algn="r" rtl="1">
              <a:buClr>
                <a:srgbClr val="00F5DA"/>
              </a:buClr>
              <a:buSzPct val="80000"/>
              <a:buFont typeface="Wingdings" pitchFamily="2" charset="2"/>
              <a:buChar char="§"/>
            </a:pPr>
            <a:r>
              <a:rPr lang="he-IL" dirty="0">
                <a:solidFill>
                  <a:schemeClr val="bg1"/>
                </a:solidFill>
              </a:rPr>
              <a:t>מיפוי וגישות במעבר לענן</a:t>
            </a:r>
          </a:p>
          <a:p>
            <a:pPr marL="285750" indent="-285750" algn="r" rtl="1">
              <a:buClr>
                <a:srgbClr val="00F5DA"/>
              </a:buClr>
              <a:buSzPct val="80000"/>
              <a:buFont typeface="Wingdings" pitchFamily="2" charset="2"/>
              <a:buChar char="§"/>
            </a:pPr>
            <a:endParaRPr lang="en-US" dirty="0">
              <a:solidFill>
                <a:schemeClr val="bg1"/>
              </a:solidFill>
            </a:endParaRPr>
          </a:p>
          <a:p>
            <a:pPr marL="285750" indent="-285750" algn="r" rtl="1">
              <a:buClr>
                <a:srgbClr val="00F5DA"/>
              </a:buClr>
              <a:buSzPct val="80000"/>
              <a:buFont typeface="Wingdings" pitchFamily="2" charset="2"/>
              <a:buChar char="§"/>
            </a:pPr>
            <a:endParaRPr lang="he-IL" dirty="0">
              <a:solidFill>
                <a:schemeClr val="bg1"/>
              </a:solidFill>
            </a:endParaRPr>
          </a:p>
          <a:p>
            <a:pPr marL="285750" indent="-285750" algn="r" rtl="1">
              <a:buClr>
                <a:srgbClr val="00F5DA"/>
              </a:buClr>
              <a:buSzPct val="80000"/>
              <a:buFont typeface="Wingdings" pitchFamily="2" charset="2"/>
              <a:buChar char="§"/>
            </a:pPr>
            <a:r>
              <a:rPr lang="he-IL" dirty="0">
                <a:solidFill>
                  <a:schemeClr val="bg1"/>
                </a:solidFill>
              </a:rPr>
              <a:t>שלבי תוכנית המעבר לענן</a:t>
            </a:r>
          </a:p>
          <a:p>
            <a:pPr marL="285750" indent="-285750" algn="r" rtl="1">
              <a:buClr>
                <a:srgbClr val="00F5DA"/>
              </a:buClr>
              <a:buSzPct val="80000"/>
              <a:buFont typeface="Wingdings" pitchFamily="2" charset="2"/>
              <a:buChar char="§"/>
            </a:pPr>
            <a:r>
              <a:rPr lang="en-US" dirty="0">
                <a:solidFill>
                  <a:schemeClr val="bg1"/>
                </a:solidFill>
                <a:cs typeface="Calibri Light"/>
              </a:rPr>
              <a:t>אתגרים</a:t>
            </a:r>
            <a:r>
              <a:rPr lang="he-IL" dirty="0">
                <a:solidFill>
                  <a:schemeClr val="bg1"/>
                </a:solidFill>
                <a:cs typeface="Calibri Light"/>
              </a:rPr>
              <a:t> ברמת התוכנית</a:t>
            </a:r>
          </a:p>
          <a:p>
            <a:pPr marL="285750" indent="-285750" algn="r" rtl="1">
              <a:buClr>
                <a:srgbClr val="00F5DA"/>
              </a:buClr>
              <a:buSzPct val="80000"/>
              <a:buFont typeface="Wingdings" pitchFamily="2" charset="2"/>
              <a:buChar char="§"/>
            </a:pPr>
            <a:r>
              <a:rPr lang="en-US" dirty="0">
                <a:solidFill>
                  <a:schemeClr val="bg1"/>
                </a:solidFill>
                <a:cs typeface="Calibri Light" panose="020F0302020204030204"/>
              </a:rPr>
              <a:t>איך</a:t>
            </a:r>
            <a:r>
              <a:rPr lang="he-IL" dirty="0">
                <a:solidFill>
                  <a:schemeClr val="bg1"/>
                </a:solidFill>
                <a:cs typeface="Calibri Light" panose="020F0302020204030204"/>
              </a:rPr>
              <a:t> אנו מתחילים בביצוע התוכנית ?</a:t>
            </a:r>
          </a:p>
          <a:p>
            <a:pPr marL="285750" indent="-285750" algn="r" rtl="1">
              <a:buClr>
                <a:srgbClr val="00F5DA"/>
              </a:buClr>
              <a:buSzPct val="80000"/>
              <a:buFont typeface="Wingdings" pitchFamily="2" charset="2"/>
              <a:buChar char="§"/>
            </a:pPr>
            <a:r>
              <a:rPr lang="he-IL" dirty="0">
                <a:solidFill>
                  <a:schemeClr val="bg1"/>
                </a:solidFill>
              </a:rPr>
              <a:t>סיכום - עננים של תקווה</a:t>
            </a:r>
          </a:p>
          <a:p>
            <a:pPr marL="285750" indent="-285750" algn="r" rtl="1">
              <a:buClr>
                <a:srgbClr val="00F5DA"/>
              </a:buClr>
              <a:buSzPct val="80000"/>
              <a:buFont typeface="Wingdings" pitchFamily="2" charset="2"/>
              <a:buChar char="§"/>
            </a:pPr>
            <a:endParaRPr lang="en-US" dirty="0">
              <a:solidFill>
                <a:schemeClr val="bg1"/>
              </a:solidFill>
            </a:endParaRPr>
          </a:p>
        </p:txBody>
      </p:sp>
      <p:cxnSp>
        <p:nvCxnSpPr>
          <p:cNvPr id="11" name="Straight Connector 10">
            <a:extLst>
              <a:ext uri="{FF2B5EF4-FFF2-40B4-BE49-F238E27FC236}">
                <a16:creationId xmlns:a16="http://schemas.microsoft.com/office/drawing/2014/main" id="{1DF40A0F-C219-607B-7F38-608AEA981C99}"/>
              </a:ext>
            </a:extLst>
          </p:cNvPr>
          <p:cNvCxnSpPr/>
          <p:nvPr/>
        </p:nvCxnSpPr>
        <p:spPr>
          <a:xfrm flipH="1">
            <a:off x="2478915" y="3429000"/>
            <a:ext cx="3543091" cy="0"/>
          </a:xfrm>
          <a:prstGeom prst="line">
            <a:avLst/>
          </a:prstGeom>
          <a:ln w="15875">
            <a:gradFill>
              <a:gsLst>
                <a:gs pos="0">
                  <a:srgbClr val="00D65B"/>
                </a:gs>
                <a:gs pos="98000">
                  <a:srgbClr val="00FCE7"/>
                </a:gs>
              </a:gsLst>
              <a:lin ang="2700000" scaled="0"/>
            </a:gradFill>
          </a:ln>
        </p:spPr>
        <p:style>
          <a:lnRef idx="1">
            <a:schemeClr val="accent1"/>
          </a:lnRef>
          <a:fillRef idx="0">
            <a:schemeClr val="accent1"/>
          </a:fillRef>
          <a:effectRef idx="0">
            <a:schemeClr val="accent1"/>
          </a:effectRef>
          <a:fontRef idx="minor">
            <a:schemeClr val="tx1"/>
          </a:fontRef>
        </p:style>
      </p:cxnSp>
      <p:pic>
        <p:nvPicPr>
          <p:cNvPr id="2" name="Picture 11">
            <a:extLst>
              <a:ext uri="{FF2B5EF4-FFF2-40B4-BE49-F238E27FC236}">
                <a16:creationId xmlns:a16="http://schemas.microsoft.com/office/drawing/2014/main" id="{D17D2E36-512D-FB79-5B9E-F492FE6495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4878" y="6164663"/>
            <a:ext cx="1494499" cy="391328"/>
          </a:xfrm>
          <a:prstGeom prst="rect">
            <a:avLst/>
          </a:prstGeom>
        </p:spPr>
      </p:pic>
    </p:spTree>
    <p:extLst>
      <p:ext uri="{BB962C8B-B14F-4D97-AF65-F5344CB8AC3E}">
        <p14:creationId xmlns:p14="http://schemas.microsoft.com/office/powerpoint/2010/main" val="1508412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1BAF39-DC8F-42AE-38B8-D7E0F34F91E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r="-1"/>
          <a:stretch/>
        </p:blipFill>
        <p:spPr>
          <a:xfrm>
            <a:off x="0" y="-2809"/>
            <a:ext cx="12192000" cy="6858000"/>
          </a:xfrm>
          <a:prstGeom prst="rect">
            <a:avLst/>
          </a:prstGeom>
        </p:spPr>
      </p:pic>
      <p:sp>
        <p:nvSpPr>
          <p:cNvPr id="17" name="Rectangle 16">
            <a:extLst>
              <a:ext uri="{FF2B5EF4-FFF2-40B4-BE49-F238E27FC236}">
                <a16:creationId xmlns:a16="http://schemas.microsoft.com/office/drawing/2014/main" id="{AAC5EB86-FFB4-4B5F-0D43-BBF565A28B81}"/>
              </a:ext>
            </a:extLst>
          </p:cNvPr>
          <p:cNvSpPr/>
          <p:nvPr/>
        </p:nvSpPr>
        <p:spPr>
          <a:xfrm>
            <a:off x="2082800" y="5520267"/>
            <a:ext cx="7747000" cy="1117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20" name="Rectangle 19">
            <a:extLst>
              <a:ext uri="{FF2B5EF4-FFF2-40B4-BE49-F238E27FC236}">
                <a16:creationId xmlns:a16="http://schemas.microsoft.com/office/drawing/2014/main" id="{FB94F403-177B-36F1-5CA5-6F3655230C7C}"/>
              </a:ext>
            </a:extLst>
          </p:cNvPr>
          <p:cNvSpPr/>
          <p:nvPr/>
        </p:nvSpPr>
        <p:spPr>
          <a:xfrm>
            <a:off x="4470399" y="5319070"/>
            <a:ext cx="3217334" cy="467926"/>
          </a:xfrm>
          <a:prstGeom prst="rect">
            <a:avLst/>
          </a:prstGeom>
          <a:gradFill>
            <a:gsLst>
              <a:gs pos="0">
                <a:srgbClr val="00D65B"/>
              </a:gs>
              <a:gs pos="98000">
                <a:srgbClr val="00FCE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3C00DC-4DD1-182C-8F8B-90DEF8E702FE}"/>
              </a:ext>
            </a:extLst>
          </p:cNvPr>
          <p:cNvSpPr>
            <a:spLocks noGrp="1"/>
          </p:cNvSpPr>
          <p:nvPr>
            <p:ph type="title"/>
          </p:nvPr>
        </p:nvSpPr>
        <p:spPr>
          <a:xfrm>
            <a:off x="838200" y="198891"/>
            <a:ext cx="10515600" cy="1325563"/>
          </a:xfrm>
        </p:spPr>
        <p:txBody>
          <a:bodyPr>
            <a:normAutofit/>
          </a:bodyPr>
          <a:lstStyle/>
          <a:p>
            <a:pPr algn="r"/>
            <a:r>
              <a:rPr lang="he-IL" sz="3600" b="1" dirty="0">
                <a:cs typeface="+mn-cs"/>
              </a:rPr>
              <a:t>מוטיבציות</a:t>
            </a:r>
            <a:endParaRPr lang="en-US" sz="3600" b="1" dirty="0" err="1">
              <a:cs typeface="+mn-cs"/>
            </a:endParaRPr>
          </a:p>
        </p:txBody>
      </p:sp>
      <p:sp>
        <p:nvSpPr>
          <p:cNvPr id="3" name="Content Placeholder 2">
            <a:extLst>
              <a:ext uri="{FF2B5EF4-FFF2-40B4-BE49-F238E27FC236}">
                <a16:creationId xmlns:a16="http://schemas.microsoft.com/office/drawing/2014/main" id="{60A8D6E4-4239-00CE-2CD2-3232B3AEF2FF}"/>
              </a:ext>
            </a:extLst>
          </p:cNvPr>
          <p:cNvSpPr>
            <a:spLocks noGrp="1"/>
          </p:cNvSpPr>
          <p:nvPr>
            <p:ph idx="1"/>
          </p:nvPr>
        </p:nvSpPr>
        <p:spPr>
          <a:xfrm>
            <a:off x="838200" y="1276671"/>
            <a:ext cx="10515600" cy="3707237"/>
          </a:xfrm>
        </p:spPr>
        <p:txBody>
          <a:bodyPr vert="horz" lIns="91440" tIns="45720" rIns="91440" bIns="45720" rtlCol="0" anchor="t">
            <a:noAutofit/>
          </a:bodyPr>
          <a:lstStyle/>
          <a:p>
            <a:pPr algn="r" rtl="1">
              <a:buClr>
                <a:srgbClr val="00FCE7"/>
              </a:buClr>
              <a:buSzPct val="80000"/>
              <a:buFont typeface="Wingdings" pitchFamily="2" charset="2"/>
              <a:buChar char="§"/>
            </a:pPr>
            <a:r>
              <a:rPr lang="he-IL" sz="2000" b="1" dirty="0">
                <a:solidFill>
                  <a:srgbClr val="333333"/>
                </a:solidFill>
                <a:latin typeface="proxima-nova"/>
              </a:rPr>
              <a:t>חיסכון ניכר במשאבים ,</a:t>
            </a:r>
            <a:r>
              <a:rPr lang="en-US" sz="2000" b="1" dirty="0">
                <a:solidFill>
                  <a:srgbClr val="333333"/>
                </a:solidFill>
                <a:latin typeface="proxima-nova"/>
              </a:rPr>
              <a:t> </a:t>
            </a:r>
            <a:r>
              <a:rPr lang="he-IL" sz="2000" b="1" dirty="0">
                <a:solidFill>
                  <a:srgbClr val="333333"/>
                </a:solidFill>
                <a:latin typeface="proxima-nova"/>
              </a:rPr>
              <a:t>פוקוס </a:t>
            </a:r>
            <a:r>
              <a:rPr lang="en-US" sz="2000" b="1" dirty="0">
                <a:solidFill>
                  <a:srgbClr val="333333"/>
                </a:solidFill>
                <a:latin typeface="proxima-nova"/>
              </a:rPr>
              <a:t>TCO</a:t>
            </a:r>
            <a:r>
              <a:rPr lang="he-IL" sz="2000" b="1" dirty="0">
                <a:solidFill>
                  <a:srgbClr val="333333"/>
                </a:solidFill>
                <a:latin typeface="proxima-nova"/>
              </a:rPr>
              <a:t> - </a:t>
            </a:r>
            <a:r>
              <a:rPr lang="he-IL" sz="2000" dirty="0">
                <a:solidFill>
                  <a:srgbClr val="333333"/>
                </a:solidFill>
                <a:latin typeface="proxima-nova"/>
              </a:rPr>
              <a:t>מעבר ממודל של בעלות על מאפשר גמישות והתאמה לדרישת משאבים משתנה ציוד ותחזוקתו לבד, למודל של שכירת הציוד</a:t>
            </a:r>
            <a:r>
              <a:rPr lang="en-US" sz="2000" dirty="0">
                <a:solidFill>
                  <a:srgbClr val="333333"/>
                </a:solidFill>
                <a:latin typeface="proxima-nova"/>
              </a:rPr>
              <a:t> .</a:t>
            </a:r>
            <a:endParaRPr lang="he-IL" sz="2000" dirty="0">
              <a:solidFill>
                <a:srgbClr val="333333"/>
              </a:solidFill>
              <a:latin typeface="proxima-nova"/>
            </a:endParaRPr>
          </a:p>
          <a:p>
            <a:pPr algn="r" rtl="1">
              <a:buClr>
                <a:srgbClr val="00FCE7"/>
              </a:buClr>
              <a:buSzPct val="80000"/>
              <a:buFont typeface="Wingdings" pitchFamily="2" charset="2"/>
              <a:buChar char="§"/>
            </a:pPr>
            <a:r>
              <a:rPr lang="he-IL" sz="2000" b="1" dirty="0">
                <a:solidFill>
                  <a:srgbClr val="333333"/>
                </a:solidFill>
                <a:latin typeface="proxima-nova"/>
              </a:rPr>
              <a:t>שיפור האג'יליות הארגונית, </a:t>
            </a:r>
            <a:r>
              <a:rPr lang="en-US" sz="2000" dirty="0">
                <a:solidFill>
                  <a:srgbClr val="333333"/>
                </a:solidFill>
                <a:latin typeface="proxima-nova"/>
              </a:rPr>
              <a:t>Faster Time to Value</a:t>
            </a:r>
          </a:p>
          <a:p>
            <a:pPr algn="r" rtl="1">
              <a:buClr>
                <a:srgbClr val="00FCE7"/>
              </a:buClr>
              <a:buSzPct val="80000"/>
              <a:buFont typeface="Wingdings" pitchFamily="2" charset="2"/>
              <a:buChar char="§"/>
            </a:pPr>
            <a:r>
              <a:rPr lang="en-US" sz="2000" b="1" dirty="0">
                <a:solidFill>
                  <a:srgbClr val="333333"/>
                </a:solidFill>
                <a:latin typeface="proxima-nova"/>
              </a:rPr>
              <a:t>בוסטר לדיגיטיליזציה בארגון </a:t>
            </a:r>
            <a:r>
              <a:rPr lang="he-IL" sz="2000" dirty="0">
                <a:solidFill>
                  <a:srgbClr val="333333"/>
                </a:solidFill>
                <a:latin typeface="proxima-nova"/>
              </a:rPr>
              <a:t>(</a:t>
            </a:r>
            <a:r>
              <a:rPr lang="en-US" sz="2000" dirty="0">
                <a:solidFill>
                  <a:srgbClr val="333333"/>
                </a:solidFill>
                <a:latin typeface="proxima-nova"/>
              </a:rPr>
              <a:t>ע</a:t>
            </a:r>
            <a:r>
              <a:rPr lang="he-IL" sz="2000" dirty="0">
                <a:solidFill>
                  <a:srgbClr val="333333"/>
                </a:solidFill>
                <a:latin typeface="proxima-nova"/>
              </a:rPr>
              <a:t>"</a:t>
            </a:r>
            <a:r>
              <a:rPr lang="en-US" sz="2000" dirty="0">
                <a:solidFill>
                  <a:srgbClr val="333333"/>
                </a:solidFill>
                <a:latin typeface="proxima-nova"/>
              </a:rPr>
              <a:t>י כלים וטכנולוגיות שונות שנותן </a:t>
            </a:r>
            <a:r>
              <a:rPr lang="he-IL" sz="2000" dirty="0">
                <a:solidFill>
                  <a:srgbClr val="333333"/>
                </a:solidFill>
                <a:latin typeface="proxima-nova"/>
              </a:rPr>
              <a:t>ספק </a:t>
            </a:r>
            <a:r>
              <a:rPr lang="en-US" sz="2000" dirty="0">
                <a:solidFill>
                  <a:srgbClr val="333333"/>
                </a:solidFill>
                <a:latin typeface="proxima-nova"/>
              </a:rPr>
              <a:t>הענן כגון</a:t>
            </a:r>
            <a:r>
              <a:rPr lang="he-IL" sz="2000" dirty="0">
                <a:solidFill>
                  <a:srgbClr val="333333"/>
                </a:solidFill>
                <a:latin typeface="proxima-nova"/>
              </a:rPr>
              <a:t>:</a:t>
            </a:r>
            <a:r>
              <a:rPr lang="en-US" sz="2000" dirty="0">
                <a:solidFill>
                  <a:srgbClr val="333333"/>
                </a:solidFill>
                <a:latin typeface="proxima-nova"/>
              </a:rPr>
              <a:t>big data, AI, low code </a:t>
            </a:r>
            <a:r>
              <a:rPr lang="he-IL" sz="2000" dirty="0">
                <a:solidFill>
                  <a:srgbClr val="333333"/>
                </a:solidFill>
                <a:latin typeface="proxima-nova"/>
              </a:rPr>
              <a:t>)</a:t>
            </a:r>
            <a:endParaRPr lang="en-US" sz="2000" dirty="0">
              <a:solidFill>
                <a:srgbClr val="333333"/>
              </a:solidFill>
              <a:latin typeface="proxima-nova"/>
            </a:endParaRPr>
          </a:p>
          <a:p>
            <a:pPr algn="r" rtl="1">
              <a:buClr>
                <a:srgbClr val="00FCE7"/>
              </a:buClr>
              <a:buSzPct val="80000"/>
              <a:buFont typeface="Wingdings" pitchFamily="2" charset="2"/>
              <a:buChar char="§"/>
            </a:pPr>
            <a:r>
              <a:rPr lang="he-IL" sz="2000" b="1" dirty="0">
                <a:solidFill>
                  <a:srgbClr val="333333"/>
                </a:solidFill>
                <a:latin typeface="proxima-nova"/>
              </a:rPr>
              <a:t>מאפשר יצירה של תרבות אדפטיבית</a:t>
            </a:r>
            <a:r>
              <a:rPr lang="he-IL" sz="2000" dirty="0">
                <a:solidFill>
                  <a:srgbClr val="333333"/>
                </a:solidFill>
                <a:latin typeface="proxima-nova"/>
              </a:rPr>
              <a:t>, גמישה, מועצמת, יצירתית, שקופה ושיתופי פעולה</a:t>
            </a:r>
          </a:p>
          <a:p>
            <a:pPr algn="r" rtl="1">
              <a:buClr>
                <a:srgbClr val="00FCE7"/>
              </a:buClr>
              <a:buSzPct val="80000"/>
              <a:buFont typeface="Wingdings" pitchFamily="2" charset="2"/>
              <a:buChar char="§"/>
            </a:pPr>
            <a:r>
              <a:rPr lang="he-IL" sz="2000" b="1" dirty="0">
                <a:solidFill>
                  <a:srgbClr val="333333"/>
                </a:solidFill>
                <a:latin typeface="proxima-nova"/>
              </a:rPr>
              <a:t>יכולת התמקדות בעיקר - </a:t>
            </a:r>
            <a:r>
              <a:rPr lang="he-IL" sz="2000" dirty="0">
                <a:solidFill>
                  <a:srgbClr val="333333"/>
                </a:solidFill>
                <a:latin typeface="proxima-nova"/>
              </a:rPr>
              <a:t>ניתן להשקיע כעת יותר בכיוונים אחרים, כולל באפיקים שהם יותר בליבה העסקית של הארגון ופחות בהיבטים של תשתיות ותפעול שוטף.</a:t>
            </a:r>
          </a:p>
          <a:p>
            <a:pPr algn="r" rtl="1">
              <a:buClr>
                <a:srgbClr val="00FCE7"/>
              </a:buClr>
              <a:buSzPct val="80000"/>
              <a:buFont typeface="Wingdings" pitchFamily="2" charset="2"/>
              <a:buChar char="§"/>
            </a:pPr>
            <a:r>
              <a:rPr lang="he-IL" sz="2000" b="1" dirty="0">
                <a:solidFill>
                  <a:srgbClr val="333333"/>
                </a:solidFill>
                <a:latin typeface="proxima-nova"/>
              </a:rPr>
              <a:t>פריצת מגבלות - </a:t>
            </a:r>
            <a:r>
              <a:rPr lang="he-IL" sz="2000" dirty="0">
                <a:solidFill>
                  <a:srgbClr val="333333"/>
                </a:solidFill>
                <a:latin typeface="proxima-nova"/>
              </a:rPr>
              <a:t>תקציב, מיקום</a:t>
            </a:r>
          </a:p>
          <a:p>
            <a:pPr algn="r" rtl="1">
              <a:buClr>
                <a:srgbClr val="00FCE7"/>
              </a:buClr>
              <a:buSzPct val="80000"/>
              <a:buFont typeface="Wingdings" pitchFamily="2" charset="2"/>
              <a:buChar char="§"/>
            </a:pPr>
            <a:r>
              <a:rPr lang="he-IL" sz="2000" b="1" dirty="0">
                <a:solidFill>
                  <a:srgbClr val="333333"/>
                </a:solidFill>
                <a:latin typeface="proxima-nova"/>
              </a:rPr>
              <a:t>שרידות</a:t>
            </a:r>
            <a:r>
              <a:rPr lang="en-US" sz="2000" b="1" dirty="0">
                <a:solidFill>
                  <a:srgbClr val="333333"/>
                </a:solidFill>
                <a:latin typeface="proxima-nova"/>
              </a:rPr>
              <a:t> </a:t>
            </a:r>
            <a:r>
              <a:rPr lang="he-IL" sz="2000" b="1" dirty="0">
                <a:solidFill>
                  <a:srgbClr val="333333"/>
                </a:solidFill>
                <a:latin typeface="proxima-nova"/>
              </a:rPr>
              <a:t>- </a:t>
            </a:r>
            <a:r>
              <a:rPr lang="he-IL" sz="2000" dirty="0">
                <a:solidFill>
                  <a:srgbClr val="333333"/>
                </a:solidFill>
                <a:latin typeface="proxima-nova"/>
              </a:rPr>
              <a:t>שירותי ענן תורמים גם ליכולת להתמודד עם מצבי חירום במחשוב ולהבטיח המשכיות עסקית.</a:t>
            </a:r>
          </a:p>
          <a:p>
            <a:pPr algn="r" rtl="1">
              <a:buClr>
                <a:srgbClr val="00FCE7"/>
              </a:buClr>
              <a:buSzPct val="80000"/>
              <a:buFont typeface="Wingdings" pitchFamily="2" charset="2"/>
              <a:buChar char="§"/>
            </a:pPr>
            <a:r>
              <a:rPr lang="he-IL" sz="2000" b="1" dirty="0" err="1">
                <a:solidFill>
                  <a:srgbClr val="333333"/>
                </a:solidFill>
                <a:latin typeface="proxima-nova"/>
              </a:rPr>
              <a:t>אינטיגרציות</a:t>
            </a:r>
            <a:r>
              <a:rPr lang="he-IL" sz="2000" b="1" dirty="0">
                <a:solidFill>
                  <a:srgbClr val="333333"/>
                </a:solidFill>
                <a:latin typeface="proxima-nova"/>
              </a:rPr>
              <a:t> פשוטות </a:t>
            </a:r>
            <a:r>
              <a:rPr lang="he-IL" sz="2000" dirty="0">
                <a:solidFill>
                  <a:srgbClr val="333333"/>
                </a:solidFill>
                <a:latin typeface="proxima-nova"/>
              </a:rPr>
              <a:t>יותר</a:t>
            </a:r>
            <a:r>
              <a:rPr lang="en-US" sz="2000" dirty="0">
                <a:solidFill>
                  <a:srgbClr val="333333"/>
                </a:solidFill>
                <a:latin typeface="proxima-nova"/>
              </a:rPr>
              <a:t>  </a:t>
            </a:r>
            <a:r>
              <a:rPr lang="he-IL" sz="2000" dirty="0">
                <a:solidFill>
                  <a:srgbClr val="333333"/>
                </a:solidFill>
                <a:latin typeface="proxima-nova"/>
              </a:rPr>
              <a:t> </a:t>
            </a:r>
            <a:endParaRPr lang="en-US" sz="2000" dirty="0">
              <a:solidFill>
                <a:srgbClr val="333333"/>
              </a:solidFill>
              <a:latin typeface="proxima-nova"/>
            </a:endParaRPr>
          </a:p>
        </p:txBody>
      </p:sp>
      <p:sp>
        <p:nvSpPr>
          <p:cNvPr id="5" name="TextBox 4">
            <a:extLst>
              <a:ext uri="{FF2B5EF4-FFF2-40B4-BE49-F238E27FC236}">
                <a16:creationId xmlns:a16="http://schemas.microsoft.com/office/drawing/2014/main" id="{F0A62207-4238-CDFF-C724-B5FAD58AD8DF}"/>
              </a:ext>
            </a:extLst>
          </p:cNvPr>
          <p:cNvSpPr txBox="1"/>
          <p:nvPr/>
        </p:nvSpPr>
        <p:spPr>
          <a:xfrm>
            <a:off x="2923822" y="5374451"/>
            <a:ext cx="4492978" cy="646331"/>
          </a:xfrm>
          <a:prstGeom prst="rect">
            <a:avLst/>
          </a:prstGeom>
          <a:noFill/>
        </p:spPr>
        <p:txBody>
          <a:bodyPr wrap="square" rtlCol="0">
            <a:spAutoFit/>
          </a:bodyPr>
          <a:lstStyle/>
          <a:p>
            <a:pPr algn="r" rtl="1"/>
            <a:r>
              <a:rPr lang="he-IL" b="1" dirty="0">
                <a:latin typeface="proxima-nova"/>
              </a:rPr>
              <a:t>יתרונות טכנולוגים נוספים:</a:t>
            </a:r>
            <a:endParaRPr lang="en-US" b="1" dirty="0"/>
          </a:p>
          <a:p>
            <a:endParaRPr lang="en-US" dirty="0">
              <a:solidFill>
                <a:schemeClr val="bg1"/>
              </a:solidFill>
            </a:endParaRPr>
          </a:p>
        </p:txBody>
      </p:sp>
      <p:cxnSp>
        <p:nvCxnSpPr>
          <p:cNvPr id="6" name="Straight Connector 5">
            <a:extLst>
              <a:ext uri="{FF2B5EF4-FFF2-40B4-BE49-F238E27FC236}">
                <a16:creationId xmlns:a16="http://schemas.microsoft.com/office/drawing/2014/main" id="{F8BA395E-5CFA-9453-E3DA-56DC339AE1EC}"/>
              </a:ext>
            </a:extLst>
          </p:cNvPr>
          <p:cNvCxnSpPr>
            <a:cxnSpLocks/>
          </p:cNvCxnSpPr>
          <p:nvPr/>
        </p:nvCxnSpPr>
        <p:spPr>
          <a:xfrm flipH="1">
            <a:off x="1109134" y="3160752"/>
            <a:ext cx="10145889" cy="0"/>
          </a:xfrm>
          <a:prstGeom prst="line">
            <a:avLst/>
          </a:prstGeom>
          <a:ln w="15875">
            <a:gradFill>
              <a:gsLst>
                <a:gs pos="0">
                  <a:srgbClr val="00D65B"/>
                </a:gs>
                <a:gs pos="98000">
                  <a:srgbClr val="00FCE7"/>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1596FA9-E546-CBFE-6649-A67B13252776}"/>
              </a:ext>
            </a:extLst>
          </p:cNvPr>
          <p:cNvCxnSpPr>
            <a:cxnSpLocks/>
          </p:cNvCxnSpPr>
          <p:nvPr/>
        </p:nvCxnSpPr>
        <p:spPr>
          <a:xfrm flipH="1">
            <a:off x="1109134" y="3849374"/>
            <a:ext cx="10145889" cy="0"/>
          </a:xfrm>
          <a:prstGeom prst="line">
            <a:avLst/>
          </a:prstGeom>
          <a:ln w="15875">
            <a:gradFill>
              <a:gsLst>
                <a:gs pos="0">
                  <a:srgbClr val="00D65B"/>
                </a:gs>
                <a:gs pos="98000">
                  <a:srgbClr val="00FCE7"/>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E5E6068-FDB1-AF5D-D6D8-347833D5413A}"/>
              </a:ext>
            </a:extLst>
          </p:cNvPr>
          <p:cNvCxnSpPr>
            <a:cxnSpLocks/>
          </p:cNvCxnSpPr>
          <p:nvPr/>
        </p:nvCxnSpPr>
        <p:spPr>
          <a:xfrm flipH="1">
            <a:off x="1109134" y="4199329"/>
            <a:ext cx="10145889" cy="0"/>
          </a:xfrm>
          <a:prstGeom prst="line">
            <a:avLst/>
          </a:prstGeom>
          <a:ln w="15875">
            <a:gradFill>
              <a:gsLst>
                <a:gs pos="0">
                  <a:srgbClr val="00D65B"/>
                </a:gs>
                <a:gs pos="98000">
                  <a:srgbClr val="00FCE7"/>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D5D7834-01F3-9FE7-B35E-66DCDBC0459D}"/>
              </a:ext>
            </a:extLst>
          </p:cNvPr>
          <p:cNvCxnSpPr>
            <a:cxnSpLocks/>
          </p:cNvCxnSpPr>
          <p:nvPr/>
        </p:nvCxnSpPr>
        <p:spPr>
          <a:xfrm flipH="1">
            <a:off x="1109134" y="2743064"/>
            <a:ext cx="10145889" cy="0"/>
          </a:xfrm>
          <a:prstGeom prst="line">
            <a:avLst/>
          </a:prstGeom>
          <a:ln w="15875">
            <a:gradFill>
              <a:gsLst>
                <a:gs pos="0">
                  <a:srgbClr val="00D65B"/>
                </a:gs>
                <a:gs pos="98000">
                  <a:srgbClr val="00FCE7"/>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0DE58F7-AF40-2079-AE99-EDE483194D16}"/>
              </a:ext>
            </a:extLst>
          </p:cNvPr>
          <p:cNvCxnSpPr>
            <a:cxnSpLocks/>
          </p:cNvCxnSpPr>
          <p:nvPr/>
        </p:nvCxnSpPr>
        <p:spPr>
          <a:xfrm flipH="1">
            <a:off x="1109134" y="2336664"/>
            <a:ext cx="10145889" cy="0"/>
          </a:xfrm>
          <a:prstGeom prst="line">
            <a:avLst/>
          </a:prstGeom>
          <a:ln w="15875">
            <a:gradFill>
              <a:gsLst>
                <a:gs pos="0">
                  <a:srgbClr val="00D65B"/>
                </a:gs>
                <a:gs pos="98000">
                  <a:srgbClr val="00FCE7"/>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2450833-1494-AEE7-F1C6-A13F8F0CBA7E}"/>
              </a:ext>
            </a:extLst>
          </p:cNvPr>
          <p:cNvCxnSpPr>
            <a:cxnSpLocks/>
          </p:cNvCxnSpPr>
          <p:nvPr/>
        </p:nvCxnSpPr>
        <p:spPr>
          <a:xfrm flipH="1">
            <a:off x="1109134" y="1930264"/>
            <a:ext cx="10145889" cy="0"/>
          </a:xfrm>
          <a:prstGeom prst="line">
            <a:avLst/>
          </a:prstGeom>
          <a:ln w="15875">
            <a:gradFill>
              <a:gsLst>
                <a:gs pos="0">
                  <a:srgbClr val="00D65B"/>
                </a:gs>
                <a:gs pos="98000">
                  <a:srgbClr val="00FCE7"/>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A1208A4-48D4-A7BB-9885-7E45459D0CE7}"/>
              </a:ext>
            </a:extLst>
          </p:cNvPr>
          <p:cNvCxnSpPr>
            <a:cxnSpLocks/>
          </p:cNvCxnSpPr>
          <p:nvPr/>
        </p:nvCxnSpPr>
        <p:spPr>
          <a:xfrm flipH="1">
            <a:off x="1109134" y="4605729"/>
            <a:ext cx="10145889" cy="0"/>
          </a:xfrm>
          <a:prstGeom prst="line">
            <a:avLst/>
          </a:prstGeom>
          <a:ln w="15875">
            <a:gradFill>
              <a:gsLst>
                <a:gs pos="0">
                  <a:srgbClr val="00D65B"/>
                </a:gs>
                <a:gs pos="98000">
                  <a:srgbClr val="00FCE7"/>
                </a:gs>
              </a:gsLst>
              <a:lin ang="2700000" scaled="0"/>
            </a:gra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2DEFBEE-FBD0-AB9E-582C-2E32F358693E}"/>
              </a:ext>
            </a:extLst>
          </p:cNvPr>
          <p:cNvSpPr txBox="1"/>
          <p:nvPr/>
        </p:nvSpPr>
        <p:spPr>
          <a:xfrm>
            <a:off x="838200" y="5846544"/>
            <a:ext cx="10227733" cy="646331"/>
          </a:xfrm>
          <a:prstGeom prst="rect">
            <a:avLst/>
          </a:prstGeom>
          <a:noFill/>
        </p:spPr>
        <p:txBody>
          <a:bodyPr wrap="square">
            <a:spAutoFit/>
          </a:bodyPr>
          <a:lstStyle/>
          <a:p>
            <a:pPr algn="ctr"/>
            <a:r>
              <a:rPr lang="en-US" dirty="0">
                <a:solidFill>
                  <a:schemeClr val="bg1"/>
                </a:solidFill>
                <a:latin typeface="proxima-nova"/>
              </a:rPr>
              <a:t>measured services, on demand self-service, redundancy, resource pooling, </a:t>
            </a:r>
          </a:p>
          <a:p>
            <a:pPr algn="ctr"/>
            <a:r>
              <a:rPr lang="en-US" dirty="0">
                <a:solidFill>
                  <a:schemeClr val="bg1"/>
                </a:solidFill>
                <a:latin typeface="proxima-nova"/>
              </a:rPr>
              <a:t>scalability and broad network access.</a:t>
            </a:r>
          </a:p>
        </p:txBody>
      </p:sp>
      <p:pic>
        <p:nvPicPr>
          <p:cNvPr id="11" name="תמונה 10">
            <a:extLst>
              <a:ext uri="{FF2B5EF4-FFF2-40B4-BE49-F238E27FC236}">
                <a16:creationId xmlns:a16="http://schemas.microsoft.com/office/drawing/2014/main" id="{34EE2A7B-744F-00EF-5AF6-9EA210BD51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591" y="6243881"/>
            <a:ext cx="1449085" cy="246043"/>
          </a:xfrm>
          <a:prstGeom prst="rect">
            <a:avLst/>
          </a:prstGeom>
        </p:spPr>
      </p:pic>
    </p:spTree>
    <p:extLst>
      <p:ext uri="{BB962C8B-B14F-4D97-AF65-F5344CB8AC3E}">
        <p14:creationId xmlns:p14="http://schemas.microsoft.com/office/powerpoint/2010/main" val="134850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blur&#10;&#10;Description automatically generated">
            <a:extLst>
              <a:ext uri="{FF2B5EF4-FFF2-40B4-BE49-F238E27FC236}">
                <a16:creationId xmlns:a16="http://schemas.microsoft.com/office/drawing/2014/main" id="{19ED7891-9C6C-BD76-81F5-0690353D7A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3984"/>
          <a:stretch/>
        </p:blipFill>
        <p:spPr>
          <a:xfrm>
            <a:off x="0" y="0"/>
            <a:ext cx="12192000" cy="6858001"/>
          </a:xfrm>
          <a:prstGeom prst="rect">
            <a:avLst/>
          </a:prstGeom>
        </p:spPr>
      </p:pic>
      <p:sp>
        <p:nvSpPr>
          <p:cNvPr id="2" name="כותרת 1">
            <a:extLst>
              <a:ext uri="{FF2B5EF4-FFF2-40B4-BE49-F238E27FC236}">
                <a16:creationId xmlns:a16="http://schemas.microsoft.com/office/drawing/2014/main" id="{B2EF0A6B-9CF3-A71B-355B-DD3D9FDBC400}"/>
              </a:ext>
            </a:extLst>
          </p:cNvPr>
          <p:cNvSpPr>
            <a:spLocks noGrp="1"/>
          </p:cNvSpPr>
          <p:nvPr>
            <p:ph type="title"/>
          </p:nvPr>
        </p:nvSpPr>
        <p:spPr>
          <a:xfrm>
            <a:off x="1018821" y="261526"/>
            <a:ext cx="10515600" cy="1325563"/>
          </a:xfrm>
        </p:spPr>
        <p:txBody>
          <a:bodyPr>
            <a:normAutofit/>
          </a:bodyPr>
          <a:lstStyle/>
          <a:p>
            <a:pPr algn="r" rtl="1"/>
            <a:r>
              <a:rPr lang="he-IL" sz="3600" b="1" dirty="0">
                <a:solidFill>
                  <a:schemeClr val="bg1"/>
                </a:solidFill>
                <a:cs typeface="+mn-cs"/>
              </a:rPr>
              <a:t>פוקוס המנמ"ר</a:t>
            </a:r>
            <a:endParaRPr lang="en-US" sz="3600" b="1" dirty="0">
              <a:solidFill>
                <a:schemeClr val="bg1"/>
              </a:solidFill>
              <a:cs typeface="+mn-cs"/>
            </a:endParaRPr>
          </a:p>
        </p:txBody>
      </p:sp>
      <p:sp>
        <p:nvSpPr>
          <p:cNvPr id="32" name="Rectangle 31">
            <a:extLst>
              <a:ext uri="{FF2B5EF4-FFF2-40B4-BE49-F238E27FC236}">
                <a16:creationId xmlns:a16="http://schemas.microsoft.com/office/drawing/2014/main" id="{F8F825CB-DFA2-C133-57A8-77906A5238EB}"/>
              </a:ext>
            </a:extLst>
          </p:cNvPr>
          <p:cNvSpPr/>
          <p:nvPr/>
        </p:nvSpPr>
        <p:spPr>
          <a:xfrm>
            <a:off x="1377083" y="1594572"/>
            <a:ext cx="3876118" cy="3460028"/>
          </a:xfrm>
          <a:prstGeom prst="rect">
            <a:avLst/>
          </a:prstGeom>
          <a:solidFill>
            <a:schemeClr val="tx1">
              <a:alpha val="71318"/>
            </a:schemeClr>
          </a:solidFill>
          <a:ln w="38100">
            <a:gradFill>
              <a:gsLst>
                <a:gs pos="0">
                  <a:srgbClr val="22FFAD"/>
                </a:gs>
                <a:gs pos="99000">
                  <a:srgbClr val="5DFFF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lvl="0" algn="r" defTabSz="914400" rtl="1" eaLnBrk="1" latinLnBrk="0" hangingPunct="1"/>
            <a:endParaRPr lang="en-US" sz="2400" b="1" dirty="0"/>
          </a:p>
        </p:txBody>
      </p:sp>
      <p:sp>
        <p:nvSpPr>
          <p:cNvPr id="10" name="Rectangle 9">
            <a:extLst>
              <a:ext uri="{FF2B5EF4-FFF2-40B4-BE49-F238E27FC236}">
                <a16:creationId xmlns:a16="http://schemas.microsoft.com/office/drawing/2014/main" id="{476C927E-E908-28F9-302D-3AB3D077A15F}"/>
              </a:ext>
            </a:extLst>
          </p:cNvPr>
          <p:cNvSpPr/>
          <p:nvPr/>
        </p:nvSpPr>
        <p:spPr>
          <a:xfrm>
            <a:off x="7041283" y="1594572"/>
            <a:ext cx="3876118" cy="3460028"/>
          </a:xfrm>
          <a:prstGeom prst="rect">
            <a:avLst/>
          </a:prstGeom>
          <a:solidFill>
            <a:schemeClr val="tx1">
              <a:alpha val="71318"/>
            </a:schemeClr>
          </a:solidFill>
          <a:ln w="38100">
            <a:gradFill>
              <a:gsLst>
                <a:gs pos="0">
                  <a:srgbClr val="22FFAD"/>
                </a:gs>
                <a:gs pos="99000">
                  <a:srgbClr val="5DFFF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914400" rtl="1" eaLnBrk="1" latinLnBrk="0" hangingPunct="1"/>
            <a:endParaRPr lang="he-IL" dirty="0"/>
          </a:p>
        </p:txBody>
      </p:sp>
      <p:pic>
        <p:nvPicPr>
          <p:cNvPr id="26" name="Picture 25">
            <a:extLst>
              <a:ext uri="{FF2B5EF4-FFF2-40B4-BE49-F238E27FC236}">
                <a16:creationId xmlns:a16="http://schemas.microsoft.com/office/drawing/2014/main" id="{EF42B0B9-B0CC-9BA7-BAAA-D751AA86C6E8}"/>
              </a:ext>
            </a:extLst>
          </p:cNvPr>
          <p:cNvPicPr>
            <a:picLocks noChangeAspect="1"/>
          </p:cNvPicPr>
          <p:nvPr/>
        </p:nvPicPr>
        <p:blipFill>
          <a:blip r:embed="rId4"/>
          <a:stretch>
            <a:fillRect/>
          </a:stretch>
        </p:blipFill>
        <p:spPr>
          <a:xfrm>
            <a:off x="5917671" y="2795587"/>
            <a:ext cx="369491" cy="633413"/>
          </a:xfrm>
          <a:prstGeom prst="rect">
            <a:avLst/>
          </a:prstGeom>
        </p:spPr>
      </p:pic>
      <p:sp>
        <p:nvSpPr>
          <p:cNvPr id="28" name="TextBox 27">
            <a:extLst>
              <a:ext uri="{FF2B5EF4-FFF2-40B4-BE49-F238E27FC236}">
                <a16:creationId xmlns:a16="http://schemas.microsoft.com/office/drawing/2014/main" id="{F6886491-099B-DBAB-0025-7E7EB2BFF7D0}"/>
              </a:ext>
            </a:extLst>
          </p:cNvPr>
          <p:cNvSpPr txBox="1"/>
          <p:nvPr/>
        </p:nvSpPr>
        <p:spPr>
          <a:xfrm>
            <a:off x="6159942" y="2584713"/>
            <a:ext cx="6096000" cy="830997"/>
          </a:xfrm>
          <a:prstGeom prst="rect">
            <a:avLst/>
          </a:prstGeom>
          <a:noFill/>
        </p:spPr>
        <p:txBody>
          <a:bodyPr wrap="square">
            <a:spAutoFit/>
          </a:bodyPr>
          <a:lstStyle/>
          <a:p>
            <a:pPr lvl="0" algn="ctr" rtl="1"/>
            <a:r>
              <a:rPr lang="he-IL" sz="2400" b="1" dirty="0">
                <a:solidFill>
                  <a:schemeClr val="bg1"/>
                </a:solidFill>
              </a:rPr>
              <a:t>אסטרטגיה עסקית </a:t>
            </a:r>
          </a:p>
          <a:p>
            <a:pPr lvl="0" algn="ctr" rtl="1"/>
            <a:r>
              <a:rPr lang="he-IL" sz="2400" b="1" dirty="0">
                <a:solidFill>
                  <a:schemeClr val="bg1"/>
                </a:solidFill>
              </a:rPr>
              <a:t>וטכנולוגית</a:t>
            </a:r>
            <a:endParaRPr lang="en-US" sz="2400" b="1" dirty="0">
              <a:solidFill>
                <a:schemeClr val="bg1"/>
              </a:solidFill>
            </a:endParaRPr>
          </a:p>
        </p:txBody>
      </p:sp>
      <p:sp>
        <p:nvSpPr>
          <p:cNvPr id="30" name="TextBox 29">
            <a:extLst>
              <a:ext uri="{FF2B5EF4-FFF2-40B4-BE49-F238E27FC236}">
                <a16:creationId xmlns:a16="http://schemas.microsoft.com/office/drawing/2014/main" id="{1D2D0488-10F8-5310-AE11-9294D575CEE2}"/>
              </a:ext>
            </a:extLst>
          </p:cNvPr>
          <p:cNvSpPr txBox="1"/>
          <p:nvPr/>
        </p:nvSpPr>
        <p:spPr>
          <a:xfrm>
            <a:off x="4719801" y="3427970"/>
            <a:ext cx="6197600" cy="1200329"/>
          </a:xfrm>
          <a:prstGeom prst="rect">
            <a:avLst/>
          </a:prstGeom>
          <a:noFill/>
        </p:spPr>
        <p:txBody>
          <a:bodyPr wrap="square">
            <a:spAutoFit/>
          </a:bodyPr>
          <a:lstStyle/>
          <a:p>
            <a:pPr marL="742950" lvl="1" indent="-285750" algn="r" rtl="1">
              <a:buClr>
                <a:srgbClr val="00FCE7"/>
              </a:buClr>
              <a:buFont typeface="Wingdings" pitchFamily="2" charset="2"/>
              <a:buChar char="§"/>
            </a:pPr>
            <a:r>
              <a:rPr lang="he-IL" dirty="0">
                <a:solidFill>
                  <a:schemeClr val="bg1"/>
                </a:solidFill>
              </a:rPr>
              <a:t>הבאת ערך עסקי</a:t>
            </a:r>
            <a:endParaRPr lang="en-US" dirty="0">
              <a:solidFill>
                <a:schemeClr val="bg1"/>
              </a:solidFill>
            </a:endParaRPr>
          </a:p>
          <a:p>
            <a:pPr marL="742950" lvl="1" indent="-285750" algn="r" rtl="1">
              <a:buClr>
                <a:srgbClr val="00FCE7"/>
              </a:buClr>
              <a:buFont typeface="Wingdings" pitchFamily="2" charset="2"/>
              <a:buChar char="§"/>
            </a:pPr>
            <a:r>
              <a:rPr lang="he-IL" dirty="0">
                <a:solidFill>
                  <a:schemeClr val="bg1"/>
                </a:solidFill>
              </a:rPr>
              <a:t>הטמעת יצירתיות</a:t>
            </a:r>
            <a:endParaRPr lang="en-US" dirty="0">
              <a:solidFill>
                <a:schemeClr val="bg1"/>
              </a:solidFill>
            </a:endParaRPr>
          </a:p>
          <a:p>
            <a:pPr marL="742950" lvl="1" indent="-285750" algn="r" rtl="1">
              <a:buClr>
                <a:srgbClr val="00FCE7"/>
              </a:buClr>
              <a:buFont typeface="Wingdings" pitchFamily="2" charset="2"/>
              <a:buChar char="§"/>
            </a:pPr>
            <a:r>
              <a:rPr lang="he-IL" dirty="0">
                <a:solidFill>
                  <a:schemeClr val="bg1"/>
                </a:solidFill>
              </a:rPr>
              <a:t>גדילה עסקית</a:t>
            </a:r>
            <a:endParaRPr lang="en-US" dirty="0">
              <a:solidFill>
                <a:schemeClr val="bg1"/>
              </a:solidFill>
            </a:endParaRPr>
          </a:p>
          <a:p>
            <a:pPr marL="742950" lvl="1" indent="-285750" algn="r" rtl="1">
              <a:buClr>
                <a:srgbClr val="00FCE7"/>
              </a:buClr>
              <a:buFont typeface="Wingdings" pitchFamily="2" charset="2"/>
              <a:buChar char="§"/>
            </a:pPr>
            <a:r>
              <a:rPr lang="he-IL" dirty="0">
                <a:solidFill>
                  <a:schemeClr val="bg1"/>
                </a:solidFill>
              </a:rPr>
              <a:t>.....באמצעות טכנולוגיה</a:t>
            </a:r>
            <a:endParaRPr lang="en-US" dirty="0">
              <a:solidFill>
                <a:schemeClr val="bg1"/>
              </a:solidFill>
            </a:endParaRPr>
          </a:p>
        </p:txBody>
      </p:sp>
      <p:sp>
        <p:nvSpPr>
          <p:cNvPr id="34" name="TextBox 33">
            <a:extLst>
              <a:ext uri="{FF2B5EF4-FFF2-40B4-BE49-F238E27FC236}">
                <a16:creationId xmlns:a16="http://schemas.microsoft.com/office/drawing/2014/main" id="{9C49922E-CC45-9443-237C-81E209ECCCDB}"/>
              </a:ext>
            </a:extLst>
          </p:cNvPr>
          <p:cNvSpPr txBox="1"/>
          <p:nvPr/>
        </p:nvSpPr>
        <p:spPr>
          <a:xfrm>
            <a:off x="292542" y="2813637"/>
            <a:ext cx="6096000" cy="461665"/>
          </a:xfrm>
          <a:prstGeom prst="rect">
            <a:avLst/>
          </a:prstGeom>
          <a:noFill/>
        </p:spPr>
        <p:txBody>
          <a:bodyPr wrap="square">
            <a:spAutoFit/>
          </a:bodyPr>
          <a:lstStyle/>
          <a:p>
            <a:pPr lvl="0" algn="ctr" rtl="1"/>
            <a:r>
              <a:rPr lang="he-IL" sz="2400" b="1" dirty="0">
                <a:solidFill>
                  <a:schemeClr val="bg1"/>
                </a:solidFill>
              </a:rPr>
              <a:t>ניהול תהליכי </a:t>
            </a:r>
            <a:r>
              <a:rPr lang="en-US" sz="2400" b="1" dirty="0">
                <a:solidFill>
                  <a:schemeClr val="bg1"/>
                </a:solidFill>
              </a:rPr>
              <a:t>IT</a:t>
            </a:r>
          </a:p>
        </p:txBody>
      </p:sp>
      <p:pic>
        <p:nvPicPr>
          <p:cNvPr id="35" name="Picture 34">
            <a:extLst>
              <a:ext uri="{FF2B5EF4-FFF2-40B4-BE49-F238E27FC236}">
                <a16:creationId xmlns:a16="http://schemas.microsoft.com/office/drawing/2014/main" id="{348C68D1-BA32-A086-1F29-AB6E11185EE1}"/>
              </a:ext>
            </a:extLst>
          </p:cNvPr>
          <p:cNvPicPr>
            <a:picLocks noChangeAspect="1"/>
          </p:cNvPicPr>
          <p:nvPr/>
        </p:nvPicPr>
        <p:blipFill>
          <a:blip r:embed="rId5"/>
          <a:stretch>
            <a:fillRect/>
          </a:stretch>
        </p:blipFill>
        <p:spPr>
          <a:xfrm>
            <a:off x="2889183" y="1894556"/>
            <a:ext cx="672092" cy="734745"/>
          </a:xfrm>
          <a:prstGeom prst="rect">
            <a:avLst/>
          </a:prstGeom>
        </p:spPr>
      </p:pic>
      <p:pic>
        <p:nvPicPr>
          <p:cNvPr id="36" name="Picture 35">
            <a:extLst>
              <a:ext uri="{FF2B5EF4-FFF2-40B4-BE49-F238E27FC236}">
                <a16:creationId xmlns:a16="http://schemas.microsoft.com/office/drawing/2014/main" id="{3698BEA6-29E8-B5ED-E0E6-989042CBB052}"/>
              </a:ext>
            </a:extLst>
          </p:cNvPr>
          <p:cNvPicPr>
            <a:picLocks noChangeAspect="1"/>
          </p:cNvPicPr>
          <p:nvPr/>
        </p:nvPicPr>
        <p:blipFill>
          <a:blip r:embed="rId6"/>
          <a:stretch>
            <a:fillRect/>
          </a:stretch>
        </p:blipFill>
        <p:spPr>
          <a:xfrm>
            <a:off x="8763000" y="1830462"/>
            <a:ext cx="711422" cy="705776"/>
          </a:xfrm>
          <a:prstGeom prst="rect">
            <a:avLst/>
          </a:prstGeom>
        </p:spPr>
      </p:pic>
      <p:pic>
        <p:nvPicPr>
          <p:cNvPr id="3" name="Picture 11">
            <a:extLst>
              <a:ext uri="{FF2B5EF4-FFF2-40B4-BE49-F238E27FC236}">
                <a16:creationId xmlns:a16="http://schemas.microsoft.com/office/drawing/2014/main" id="{64D2A160-568E-F059-CA29-9BD43D72D7F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54878" y="6164663"/>
            <a:ext cx="1494499" cy="391328"/>
          </a:xfrm>
          <a:prstGeom prst="rect">
            <a:avLst/>
          </a:prstGeom>
        </p:spPr>
      </p:pic>
    </p:spTree>
    <p:extLst>
      <p:ext uri="{BB962C8B-B14F-4D97-AF65-F5344CB8AC3E}">
        <p14:creationId xmlns:p14="http://schemas.microsoft.com/office/powerpoint/2010/main" val="360247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2493492-42F2-7FBC-0B38-3EE4A208326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r="-1"/>
          <a:stretch/>
        </p:blipFill>
        <p:spPr>
          <a:xfrm>
            <a:off x="0" y="-2809"/>
            <a:ext cx="12192000" cy="6858000"/>
          </a:xfrm>
          <a:prstGeom prst="rect">
            <a:avLst/>
          </a:prstGeom>
        </p:spPr>
      </p:pic>
      <p:grpSp>
        <p:nvGrpSpPr>
          <p:cNvPr id="63" name="Group 62">
            <a:extLst>
              <a:ext uri="{FF2B5EF4-FFF2-40B4-BE49-F238E27FC236}">
                <a16:creationId xmlns:a16="http://schemas.microsoft.com/office/drawing/2014/main" id="{4D809778-0497-3E5B-4773-6FFD84250BD7}"/>
              </a:ext>
            </a:extLst>
          </p:cNvPr>
          <p:cNvGrpSpPr/>
          <p:nvPr/>
        </p:nvGrpSpPr>
        <p:grpSpPr>
          <a:xfrm>
            <a:off x="828413" y="1265682"/>
            <a:ext cx="8251600" cy="4859728"/>
            <a:chOff x="2796912" y="1332491"/>
            <a:chExt cx="8563649" cy="5043507"/>
          </a:xfrm>
        </p:grpSpPr>
        <p:sp>
          <p:nvSpPr>
            <p:cNvPr id="60" name="Rectangle 59">
              <a:extLst>
                <a:ext uri="{FF2B5EF4-FFF2-40B4-BE49-F238E27FC236}">
                  <a16:creationId xmlns:a16="http://schemas.microsoft.com/office/drawing/2014/main" id="{257AB9BD-2321-C347-9BB0-0F4D592A1D92}"/>
                </a:ext>
              </a:extLst>
            </p:cNvPr>
            <p:cNvSpPr/>
            <p:nvPr/>
          </p:nvSpPr>
          <p:spPr>
            <a:xfrm>
              <a:off x="3274292" y="4376531"/>
              <a:ext cx="1856508" cy="461665"/>
            </a:xfrm>
            <a:prstGeom prst="rect">
              <a:avLst/>
            </a:prstGeom>
            <a:gradFill>
              <a:gsLst>
                <a:gs pos="0">
                  <a:srgbClr val="5DFFF2"/>
                </a:gs>
                <a:gs pos="99000">
                  <a:srgbClr val="22FFAD"/>
                </a:gs>
              </a:gsLst>
              <a:lin ang="5400000" scaled="1"/>
            </a:gra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dirty="0"/>
            </a:p>
          </p:txBody>
        </p:sp>
        <p:sp>
          <p:nvSpPr>
            <p:cNvPr id="56" name="Rectangle 55">
              <a:extLst>
                <a:ext uri="{FF2B5EF4-FFF2-40B4-BE49-F238E27FC236}">
                  <a16:creationId xmlns:a16="http://schemas.microsoft.com/office/drawing/2014/main" id="{B09C9FA9-C0AB-0D2F-9783-F1356632D425}"/>
                </a:ext>
              </a:extLst>
            </p:cNvPr>
            <p:cNvSpPr/>
            <p:nvPr/>
          </p:nvSpPr>
          <p:spPr>
            <a:xfrm>
              <a:off x="3274292" y="1392031"/>
              <a:ext cx="1856508" cy="461665"/>
            </a:xfrm>
            <a:prstGeom prst="rect">
              <a:avLst/>
            </a:prstGeom>
            <a:gradFill>
              <a:gsLst>
                <a:gs pos="0">
                  <a:srgbClr val="5DFFF2"/>
                </a:gs>
                <a:gs pos="99000">
                  <a:srgbClr val="22FFAD"/>
                </a:gs>
              </a:gsLst>
              <a:lin ang="5400000" scaled="1"/>
            </a:gra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dirty="0"/>
            </a:p>
          </p:txBody>
        </p:sp>
        <p:sp>
          <p:nvSpPr>
            <p:cNvPr id="54" name="Rectangle 53">
              <a:extLst>
                <a:ext uri="{FF2B5EF4-FFF2-40B4-BE49-F238E27FC236}">
                  <a16:creationId xmlns:a16="http://schemas.microsoft.com/office/drawing/2014/main" id="{CFD42BA2-AA1E-6AE5-63E3-0213B147814B}"/>
                </a:ext>
              </a:extLst>
            </p:cNvPr>
            <p:cNvSpPr/>
            <p:nvPr/>
          </p:nvSpPr>
          <p:spPr>
            <a:xfrm>
              <a:off x="7376392" y="1417431"/>
              <a:ext cx="1856508" cy="461665"/>
            </a:xfrm>
            <a:prstGeom prst="rect">
              <a:avLst/>
            </a:prstGeom>
            <a:gradFill>
              <a:gsLst>
                <a:gs pos="0">
                  <a:srgbClr val="5DFFF2"/>
                </a:gs>
                <a:gs pos="99000">
                  <a:srgbClr val="22FFAD"/>
                </a:gs>
              </a:gsLst>
              <a:lin ang="5400000" scaled="1"/>
            </a:gra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cxnSp>
          <p:nvCxnSpPr>
            <p:cNvPr id="9" name="Straight Connector 8">
              <a:extLst>
                <a:ext uri="{FF2B5EF4-FFF2-40B4-BE49-F238E27FC236}">
                  <a16:creationId xmlns:a16="http://schemas.microsoft.com/office/drawing/2014/main" id="{4CDAE12D-EE0B-0F61-F53D-D349C06B5945}"/>
                </a:ext>
              </a:extLst>
            </p:cNvPr>
            <p:cNvCxnSpPr>
              <a:cxnSpLocks/>
            </p:cNvCxnSpPr>
            <p:nvPr/>
          </p:nvCxnSpPr>
          <p:spPr>
            <a:xfrm>
              <a:off x="6232358" y="1332491"/>
              <a:ext cx="0" cy="2086739"/>
            </a:xfrm>
            <a:prstGeom prst="line">
              <a:avLst/>
            </a:prstGeom>
            <a:ln w="25400">
              <a:gradFill>
                <a:gsLst>
                  <a:gs pos="0">
                    <a:srgbClr val="22FFAD"/>
                  </a:gs>
                  <a:gs pos="99000">
                    <a:srgbClr val="5DFFF2"/>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6FBC453-65E7-E319-3A6D-DD052B7192F9}"/>
                </a:ext>
              </a:extLst>
            </p:cNvPr>
            <p:cNvCxnSpPr>
              <a:cxnSpLocks/>
            </p:cNvCxnSpPr>
            <p:nvPr/>
          </p:nvCxnSpPr>
          <p:spPr>
            <a:xfrm>
              <a:off x="6232358" y="4289259"/>
              <a:ext cx="0" cy="2086739"/>
            </a:xfrm>
            <a:prstGeom prst="line">
              <a:avLst/>
            </a:prstGeom>
            <a:ln w="25400">
              <a:gradFill>
                <a:gsLst>
                  <a:gs pos="0">
                    <a:srgbClr val="22FFAD"/>
                  </a:gs>
                  <a:gs pos="99000">
                    <a:srgbClr val="5DFFF2"/>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5A740DC-236E-837A-786C-B05AC6DD2E12}"/>
                </a:ext>
              </a:extLst>
            </p:cNvPr>
            <p:cNvCxnSpPr>
              <a:cxnSpLocks/>
            </p:cNvCxnSpPr>
            <p:nvPr/>
          </p:nvCxnSpPr>
          <p:spPr>
            <a:xfrm>
              <a:off x="3234839" y="3861398"/>
              <a:ext cx="1826522" cy="0"/>
            </a:xfrm>
            <a:prstGeom prst="line">
              <a:avLst/>
            </a:prstGeom>
            <a:ln w="25400">
              <a:gradFill>
                <a:gsLst>
                  <a:gs pos="0">
                    <a:srgbClr val="22FFAD"/>
                  </a:gs>
                  <a:gs pos="99000">
                    <a:srgbClr val="5DFFF2"/>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89CF20C-05A8-5F55-BC4B-EB9927E8607A}"/>
                </a:ext>
              </a:extLst>
            </p:cNvPr>
            <p:cNvCxnSpPr>
              <a:cxnSpLocks/>
            </p:cNvCxnSpPr>
            <p:nvPr/>
          </p:nvCxnSpPr>
          <p:spPr>
            <a:xfrm>
              <a:off x="7534895" y="3861398"/>
              <a:ext cx="2128091" cy="0"/>
            </a:xfrm>
            <a:prstGeom prst="line">
              <a:avLst/>
            </a:prstGeom>
            <a:ln w="25400">
              <a:gradFill>
                <a:gsLst>
                  <a:gs pos="0">
                    <a:srgbClr val="22FFAD"/>
                  </a:gs>
                  <a:gs pos="99000">
                    <a:srgbClr val="5DFFF2"/>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3303186-E088-E4A3-DE03-BF64FAE28DA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297"/>
            <a:stretch/>
          </p:blipFill>
          <p:spPr>
            <a:xfrm>
              <a:off x="4569119" y="2880904"/>
              <a:ext cx="3016559" cy="2059715"/>
            </a:xfrm>
            <a:prstGeom prst="rect">
              <a:avLst/>
            </a:prstGeom>
          </p:spPr>
        </p:pic>
        <p:sp>
          <p:nvSpPr>
            <p:cNvPr id="19" name="TextBox 18">
              <a:extLst>
                <a:ext uri="{FF2B5EF4-FFF2-40B4-BE49-F238E27FC236}">
                  <a16:creationId xmlns:a16="http://schemas.microsoft.com/office/drawing/2014/main" id="{F7388971-E7E6-C4F7-657D-BA7221561CDD}"/>
                </a:ext>
              </a:extLst>
            </p:cNvPr>
            <p:cNvSpPr txBox="1"/>
            <p:nvPr/>
          </p:nvSpPr>
          <p:spPr>
            <a:xfrm>
              <a:off x="7376392" y="1950347"/>
              <a:ext cx="2662086" cy="958247"/>
            </a:xfrm>
            <a:prstGeom prst="rect">
              <a:avLst/>
            </a:prstGeom>
            <a:noFill/>
          </p:spPr>
          <p:txBody>
            <a:bodyPr wrap="square">
              <a:spAutoFit/>
            </a:bodyPr>
            <a:lstStyle/>
            <a:p>
              <a:pPr lvl="0"/>
              <a:r>
                <a:rPr lang="en-US" dirty="0"/>
                <a:t>NECESSARY BUT NON-DIFFERENTIATING SERVICES</a:t>
              </a:r>
            </a:p>
          </p:txBody>
        </p:sp>
        <p:sp>
          <p:nvSpPr>
            <p:cNvPr id="21" name="TextBox 20">
              <a:extLst>
                <a:ext uri="{FF2B5EF4-FFF2-40B4-BE49-F238E27FC236}">
                  <a16:creationId xmlns:a16="http://schemas.microsoft.com/office/drawing/2014/main" id="{924F76B7-795B-CC75-CAEE-BBA0A3F3409C}"/>
                </a:ext>
              </a:extLst>
            </p:cNvPr>
            <p:cNvSpPr txBox="1"/>
            <p:nvPr/>
          </p:nvSpPr>
          <p:spPr>
            <a:xfrm>
              <a:off x="7376391" y="4604854"/>
              <a:ext cx="3139205" cy="958247"/>
            </a:xfrm>
            <a:prstGeom prst="rect">
              <a:avLst/>
            </a:prstGeom>
            <a:noFill/>
          </p:spPr>
          <p:txBody>
            <a:bodyPr wrap="square">
              <a:spAutoFit/>
            </a:bodyPr>
            <a:lstStyle/>
            <a:p>
              <a:pPr lvl="0"/>
              <a:r>
                <a:rPr lang="en-US" dirty="0"/>
                <a:t>NECESSARY AND DIFFERENTIATING APPLICATIONS</a:t>
              </a:r>
            </a:p>
          </p:txBody>
        </p:sp>
        <p:sp>
          <p:nvSpPr>
            <p:cNvPr id="23" name="TextBox 22">
              <a:extLst>
                <a:ext uri="{FF2B5EF4-FFF2-40B4-BE49-F238E27FC236}">
                  <a16:creationId xmlns:a16="http://schemas.microsoft.com/office/drawing/2014/main" id="{79FE1137-D2D3-6BC7-050D-E6822DE23081}"/>
                </a:ext>
              </a:extLst>
            </p:cNvPr>
            <p:cNvSpPr txBox="1"/>
            <p:nvPr/>
          </p:nvSpPr>
          <p:spPr>
            <a:xfrm>
              <a:off x="3234839" y="1950347"/>
              <a:ext cx="2668562" cy="958247"/>
            </a:xfrm>
            <a:prstGeom prst="rect">
              <a:avLst/>
            </a:prstGeom>
            <a:noFill/>
          </p:spPr>
          <p:txBody>
            <a:bodyPr wrap="square">
              <a:spAutoFit/>
            </a:bodyPr>
            <a:lstStyle/>
            <a:p>
              <a:pPr lvl="0"/>
              <a:r>
                <a:rPr lang="en-US" dirty="0"/>
                <a:t>OLD/OUTDATED SYSTEMS OF LIMITED VALUE</a:t>
              </a:r>
            </a:p>
          </p:txBody>
        </p:sp>
        <p:sp>
          <p:nvSpPr>
            <p:cNvPr id="24" name="TextBox 23">
              <a:extLst>
                <a:ext uri="{FF2B5EF4-FFF2-40B4-BE49-F238E27FC236}">
                  <a16:creationId xmlns:a16="http://schemas.microsoft.com/office/drawing/2014/main" id="{EE1D993C-002E-0E19-434B-95AB00196D5A}"/>
                </a:ext>
              </a:extLst>
            </p:cNvPr>
            <p:cNvSpPr txBox="1"/>
            <p:nvPr/>
          </p:nvSpPr>
          <p:spPr>
            <a:xfrm>
              <a:off x="2796912" y="4947429"/>
              <a:ext cx="2668562" cy="415241"/>
            </a:xfrm>
            <a:prstGeom prst="rect">
              <a:avLst/>
            </a:prstGeom>
            <a:noFill/>
          </p:spPr>
          <p:txBody>
            <a:bodyPr wrap="square">
              <a:spAutoFit/>
            </a:bodyPr>
            <a:lstStyle/>
            <a:p>
              <a:pPr lvl="0" algn="ctr"/>
              <a:r>
                <a:rPr lang="he-IL" sz="2000" dirty="0"/>
                <a:t>יכולות חדשות</a:t>
              </a:r>
              <a:endParaRPr lang="en-US" sz="2000" dirty="0"/>
            </a:p>
          </p:txBody>
        </p:sp>
        <p:sp>
          <p:nvSpPr>
            <p:cNvPr id="53" name="TextBox 52">
              <a:extLst>
                <a:ext uri="{FF2B5EF4-FFF2-40B4-BE49-F238E27FC236}">
                  <a16:creationId xmlns:a16="http://schemas.microsoft.com/office/drawing/2014/main" id="{90F263D9-6744-F21B-B3EA-9919CFF78914}"/>
                </a:ext>
              </a:extLst>
            </p:cNvPr>
            <p:cNvSpPr txBox="1"/>
            <p:nvPr/>
          </p:nvSpPr>
          <p:spPr>
            <a:xfrm>
              <a:off x="5264561" y="1417431"/>
              <a:ext cx="6096000" cy="461665"/>
            </a:xfrm>
            <a:prstGeom prst="rect">
              <a:avLst/>
            </a:prstGeom>
            <a:noFill/>
          </p:spPr>
          <p:txBody>
            <a:bodyPr wrap="square">
              <a:spAutoFit/>
            </a:bodyPr>
            <a:lstStyle/>
            <a:p>
              <a:pPr lvl="0" algn="ctr" rtl="1">
                <a:buNone/>
              </a:pPr>
              <a:r>
                <a:rPr lang="he-IL" sz="2400" b="1" dirty="0"/>
                <a:t>מעבר ל </a:t>
              </a:r>
              <a:r>
                <a:rPr lang="en-US" sz="2400" b="1" dirty="0"/>
                <a:t>SaaS</a:t>
              </a:r>
            </a:p>
          </p:txBody>
        </p:sp>
        <p:sp>
          <p:nvSpPr>
            <p:cNvPr id="55" name="TextBox 54">
              <a:extLst>
                <a:ext uri="{FF2B5EF4-FFF2-40B4-BE49-F238E27FC236}">
                  <a16:creationId xmlns:a16="http://schemas.microsoft.com/office/drawing/2014/main" id="{AECECAFC-B34B-BFCC-DA70-0B64DF3D89DC}"/>
                </a:ext>
              </a:extLst>
            </p:cNvPr>
            <p:cNvSpPr txBox="1"/>
            <p:nvPr/>
          </p:nvSpPr>
          <p:spPr>
            <a:xfrm>
              <a:off x="3141523" y="1352491"/>
              <a:ext cx="1651236" cy="461666"/>
            </a:xfrm>
            <a:prstGeom prst="rect">
              <a:avLst/>
            </a:prstGeom>
            <a:noFill/>
          </p:spPr>
          <p:txBody>
            <a:bodyPr wrap="square">
              <a:spAutoFit/>
            </a:bodyPr>
            <a:lstStyle/>
            <a:p>
              <a:pPr lvl="0" algn="ctr" rtl="1">
                <a:buNone/>
              </a:pPr>
              <a:r>
                <a:rPr lang="he-IL" sz="2400" b="1" dirty="0"/>
                <a:t>להיפטר</a:t>
              </a:r>
              <a:endParaRPr lang="en-US" sz="2400" b="1" dirty="0"/>
            </a:p>
          </p:txBody>
        </p:sp>
        <p:sp>
          <p:nvSpPr>
            <p:cNvPr id="59" name="TextBox 58">
              <a:extLst>
                <a:ext uri="{FF2B5EF4-FFF2-40B4-BE49-F238E27FC236}">
                  <a16:creationId xmlns:a16="http://schemas.microsoft.com/office/drawing/2014/main" id="{33FC1B2D-73D8-FF48-7A3D-708DE011846E}"/>
                </a:ext>
              </a:extLst>
            </p:cNvPr>
            <p:cNvSpPr txBox="1"/>
            <p:nvPr/>
          </p:nvSpPr>
          <p:spPr>
            <a:xfrm>
              <a:off x="3344723" y="4376532"/>
              <a:ext cx="1651236" cy="461665"/>
            </a:xfrm>
            <a:prstGeom prst="rect">
              <a:avLst/>
            </a:prstGeom>
            <a:noFill/>
          </p:spPr>
          <p:txBody>
            <a:bodyPr wrap="square">
              <a:spAutoFit/>
            </a:bodyPr>
            <a:lstStyle/>
            <a:p>
              <a:pPr lvl="0" algn="ctr" rtl="1">
                <a:buNone/>
              </a:pPr>
              <a:r>
                <a:rPr lang="he-IL" sz="2400" b="1" dirty="0"/>
                <a:t>ענן תחילה</a:t>
              </a:r>
              <a:endParaRPr lang="en-US" sz="2400" b="1" dirty="0"/>
            </a:p>
          </p:txBody>
        </p:sp>
      </p:grpSp>
      <p:sp>
        <p:nvSpPr>
          <p:cNvPr id="62" name="TextBox 61">
            <a:extLst>
              <a:ext uri="{FF2B5EF4-FFF2-40B4-BE49-F238E27FC236}">
                <a16:creationId xmlns:a16="http://schemas.microsoft.com/office/drawing/2014/main" id="{4103C58C-74DE-9705-CE05-9BBC8B83A223}"/>
              </a:ext>
            </a:extLst>
          </p:cNvPr>
          <p:cNvSpPr txBox="1"/>
          <p:nvPr/>
        </p:nvSpPr>
        <p:spPr>
          <a:xfrm>
            <a:off x="5465474" y="497799"/>
            <a:ext cx="6096000" cy="584775"/>
          </a:xfrm>
          <a:prstGeom prst="rect">
            <a:avLst/>
          </a:prstGeom>
          <a:noFill/>
        </p:spPr>
        <p:txBody>
          <a:bodyPr wrap="square">
            <a:spAutoFit/>
          </a:bodyPr>
          <a:lstStyle/>
          <a:p>
            <a:pPr marL="0" algn="r" defTabSz="914400" rtl="1" eaLnBrk="1" latinLnBrk="0" hangingPunct="1"/>
            <a:r>
              <a:rPr lang="he-IL" sz="3200" b="1" dirty="0"/>
              <a:t>מיפוי וגישות במעבר לענן</a:t>
            </a:r>
            <a:endParaRPr lang="en-US" sz="3200" b="1" dirty="0"/>
          </a:p>
        </p:txBody>
      </p:sp>
      <p:cxnSp>
        <p:nvCxnSpPr>
          <p:cNvPr id="64" name="Straight Connector 63">
            <a:extLst>
              <a:ext uri="{FF2B5EF4-FFF2-40B4-BE49-F238E27FC236}">
                <a16:creationId xmlns:a16="http://schemas.microsoft.com/office/drawing/2014/main" id="{9D0A9319-ADD2-79AC-2947-4466EF7CC6EA}"/>
              </a:ext>
            </a:extLst>
          </p:cNvPr>
          <p:cNvCxnSpPr>
            <a:cxnSpLocks/>
          </p:cNvCxnSpPr>
          <p:nvPr/>
        </p:nvCxnSpPr>
        <p:spPr>
          <a:xfrm>
            <a:off x="7240564" y="4894345"/>
            <a:ext cx="1025273" cy="0"/>
          </a:xfrm>
          <a:prstGeom prst="line">
            <a:avLst/>
          </a:prstGeom>
          <a:ln w="25400">
            <a:gradFill>
              <a:gsLst>
                <a:gs pos="0">
                  <a:srgbClr val="22FFAD"/>
                </a:gs>
                <a:gs pos="99000">
                  <a:srgbClr val="5DFFF2"/>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12BFF695-5DDB-2234-CFC2-4D29E3627624}"/>
              </a:ext>
            </a:extLst>
          </p:cNvPr>
          <p:cNvCxnSpPr>
            <a:cxnSpLocks/>
          </p:cNvCxnSpPr>
          <p:nvPr/>
        </p:nvCxnSpPr>
        <p:spPr>
          <a:xfrm>
            <a:off x="8265837" y="3943600"/>
            <a:ext cx="0" cy="2010701"/>
          </a:xfrm>
          <a:prstGeom prst="line">
            <a:avLst/>
          </a:prstGeom>
          <a:ln w="25400">
            <a:gradFill>
              <a:gsLst>
                <a:gs pos="0">
                  <a:srgbClr val="22FFAD"/>
                </a:gs>
                <a:gs pos="99000">
                  <a:srgbClr val="5DFFF2"/>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2A08240A-0E6D-D3C1-18B2-0A5511C6759C}"/>
              </a:ext>
            </a:extLst>
          </p:cNvPr>
          <p:cNvCxnSpPr>
            <a:cxnSpLocks/>
          </p:cNvCxnSpPr>
          <p:nvPr/>
        </p:nvCxnSpPr>
        <p:spPr>
          <a:xfrm>
            <a:off x="8256564" y="3954545"/>
            <a:ext cx="1025273" cy="0"/>
          </a:xfrm>
          <a:prstGeom prst="line">
            <a:avLst/>
          </a:prstGeom>
          <a:ln w="25400">
            <a:gradFill>
              <a:gsLst>
                <a:gs pos="0">
                  <a:srgbClr val="22FFAD"/>
                </a:gs>
                <a:gs pos="99000">
                  <a:srgbClr val="5DFFF2"/>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419550B5-C7D4-1D0F-0CE1-7B06A3849C7A}"/>
              </a:ext>
            </a:extLst>
          </p:cNvPr>
          <p:cNvCxnSpPr>
            <a:cxnSpLocks/>
          </p:cNvCxnSpPr>
          <p:nvPr/>
        </p:nvCxnSpPr>
        <p:spPr>
          <a:xfrm>
            <a:off x="8256564" y="4602245"/>
            <a:ext cx="1025273" cy="0"/>
          </a:xfrm>
          <a:prstGeom prst="line">
            <a:avLst/>
          </a:prstGeom>
          <a:ln w="25400">
            <a:gradFill>
              <a:gsLst>
                <a:gs pos="0">
                  <a:srgbClr val="22FFAD"/>
                </a:gs>
                <a:gs pos="99000">
                  <a:srgbClr val="5DFFF2"/>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BC1F4EF-DB8C-854D-E8BB-9BEE3A3B9C2B}"/>
              </a:ext>
            </a:extLst>
          </p:cNvPr>
          <p:cNvCxnSpPr>
            <a:cxnSpLocks/>
          </p:cNvCxnSpPr>
          <p:nvPr/>
        </p:nvCxnSpPr>
        <p:spPr>
          <a:xfrm>
            <a:off x="8256564" y="5275345"/>
            <a:ext cx="1025273" cy="0"/>
          </a:xfrm>
          <a:prstGeom prst="line">
            <a:avLst/>
          </a:prstGeom>
          <a:ln w="25400">
            <a:gradFill>
              <a:gsLst>
                <a:gs pos="0">
                  <a:srgbClr val="22FFAD"/>
                </a:gs>
                <a:gs pos="99000">
                  <a:srgbClr val="5DFFF2"/>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52CC710B-AC4F-4E3D-7A1B-6A52E833BFBE}"/>
              </a:ext>
            </a:extLst>
          </p:cNvPr>
          <p:cNvCxnSpPr>
            <a:cxnSpLocks/>
          </p:cNvCxnSpPr>
          <p:nvPr/>
        </p:nvCxnSpPr>
        <p:spPr>
          <a:xfrm>
            <a:off x="8256564" y="5948445"/>
            <a:ext cx="1025273" cy="0"/>
          </a:xfrm>
          <a:prstGeom prst="line">
            <a:avLst/>
          </a:prstGeom>
          <a:ln w="25400">
            <a:gradFill>
              <a:gsLst>
                <a:gs pos="0">
                  <a:srgbClr val="22FFAD"/>
                </a:gs>
                <a:gs pos="99000">
                  <a:srgbClr val="5DFFF2"/>
                </a:gs>
              </a:gsLst>
              <a:lin ang="5400000" scaled="1"/>
            </a:gradFill>
          </a:ln>
        </p:spPr>
        <p:style>
          <a:lnRef idx="1">
            <a:schemeClr val="accent1"/>
          </a:lnRef>
          <a:fillRef idx="0">
            <a:schemeClr val="accent1"/>
          </a:fillRef>
          <a:effectRef idx="0">
            <a:schemeClr val="accent1"/>
          </a:effectRef>
          <a:fontRef idx="minor">
            <a:schemeClr val="tx1"/>
          </a:fontRef>
        </p:style>
      </p:cxnSp>
      <p:sp>
        <p:nvSpPr>
          <p:cNvPr id="88" name="Rectangle 87">
            <a:extLst>
              <a:ext uri="{FF2B5EF4-FFF2-40B4-BE49-F238E27FC236}">
                <a16:creationId xmlns:a16="http://schemas.microsoft.com/office/drawing/2014/main" id="{90AF68D5-E707-7D12-8F55-E0072653F24D}"/>
              </a:ext>
            </a:extLst>
          </p:cNvPr>
          <p:cNvSpPr/>
          <p:nvPr/>
        </p:nvSpPr>
        <p:spPr>
          <a:xfrm>
            <a:off x="9281837" y="3732123"/>
            <a:ext cx="1788859" cy="444843"/>
          </a:xfrm>
          <a:prstGeom prst="rect">
            <a:avLst/>
          </a:prstGeom>
          <a:gradFill>
            <a:gsLst>
              <a:gs pos="0">
                <a:srgbClr val="5DFFF2"/>
              </a:gs>
              <a:gs pos="99000">
                <a:srgbClr val="22FFAD"/>
              </a:gs>
            </a:gsLst>
            <a:lin ang="5400000" scaled="1"/>
          </a:gra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90" name="TextBox 89">
            <a:extLst>
              <a:ext uri="{FF2B5EF4-FFF2-40B4-BE49-F238E27FC236}">
                <a16:creationId xmlns:a16="http://schemas.microsoft.com/office/drawing/2014/main" id="{FDB382A7-229B-55FC-BA5F-55A77A751FE5}"/>
              </a:ext>
            </a:extLst>
          </p:cNvPr>
          <p:cNvSpPr txBox="1"/>
          <p:nvPr/>
        </p:nvSpPr>
        <p:spPr>
          <a:xfrm>
            <a:off x="9512300" y="3781096"/>
            <a:ext cx="6096000" cy="369332"/>
          </a:xfrm>
          <a:prstGeom prst="rect">
            <a:avLst/>
          </a:prstGeom>
          <a:noFill/>
        </p:spPr>
        <p:txBody>
          <a:bodyPr wrap="square">
            <a:spAutoFit/>
          </a:bodyPr>
          <a:lstStyle/>
          <a:p>
            <a:pPr lvl="0"/>
            <a:r>
              <a:rPr lang="en-US" b="1" dirty="0">
                <a:solidFill>
                  <a:schemeClr val="tx1"/>
                </a:solidFill>
              </a:rPr>
              <a:t>Lift and shift</a:t>
            </a:r>
          </a:p>
        </p:txBody>
      </p:sp>
      <p:sp>
        <p:nvSpPr>
          <p:cNvPr id="91" name="Rectangle 90">
            <a:extLst>
              <a:ext uri="{FF2B5EF4-FFF2-40B4-BE49-F238E27FC236}">
                <a16:creationId xmlns:a16="http://schemas.microsoft.com/office/drawing/2014/main" id="{177C84D9-8B1B-40F8-5C8F-372C64E794CB}"/>
              </a:ext>
            </a:extLst>
          </p:cNvPr>
          <p:cNvSpPr/>
          <p:nvPr/>
        </p:nvSpPr>
        <p:spPr>
          <a:xfrm>
            <a:off x="9281837" y="4367123"/>
            <a:ext cx="1788859" cy="444843"/>
          </a:xfrm>
          <a:prstGeom prst="rect">
            <a:avLst/>
          </a:prstGeom>
          <a:gradFill>
            <a:gsLst>
              <a:gs pos="0">
                <a:srgbClr val="5DFFF2"/>
              </a:gs>
              <a:gs pos="99000">
                <a:srgbClr val="22FFAD"/>
              </a:gs>
            </a:gsLst>
            <a:lin ang="5400000" scaled="1"/>
          </a:gra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92" name="TextBox 91">
            <a:extLst>
              <a:ext uri="{FF2B5EF4-FFF2-40B4-BE49-F238E27FC236}">
                <a16:creationId xmlns:a16="http://schemas.microsoft.com/office/drawing/2014/main" id="{83B32B03-1023-9115-D43C-41321EFFFFC9}"/>
              </a:ext>
            </a:extLst>
          </p:cNvPr>
          <p:cNvSpPr txBox="1"/>
          <p:nvPr/>
        </p:nvSpPr>
        <p:spPr>
          <a:xfrm>
            <a:off x="9512300" y="4416096"/>
            <a:ext cx="6096000" cy="369332"/>
          </a:xfrm>
          <a:prstGeom prst="rect">
            <a:avLst/>
          </a:prstGeom>
          <a:noFill/>
        </p:spPr>
        <p:txBody>
          <a:bodyPr wrap="square">
            <a:spAutoFit/>
          </a:bodyPr>
          <a:lstStyle/>
          <a:p>
            <a:pPr lvl="0"/>
            <a:r>
              <a:rPr lang="en-US" b="1" dirty="0"/>
              <a:t>Containers</a:t>
            </a:r>
          </a:p>
        </p:txBody>
      </p:sp>
      <p:sp>
        <p:nvSpPr>
          <p:cNvPr id="93" name="Rectangle 92">
            <a:extLst>
              <a:ext uri="{FF2B5EF4-FFF2-40B4-BE49-F238E27FC236}">
                <a16:creationId xmlns:a16="http://schemas.microsoft.com/office/drawing/2014/main" id="{34C38020-2E59-E3C7-7702-C3732DE7E197}"/>
              </a:ext>
            </a:extLst>
          </p:cNvPr>
          <p:cNvSpPr/>
          <p:nvPr/>
        </p:nvSpPr>
        <p:spPr>
          <a:xfrm>
            <a:off x="9281837" y="5040223"/>
            <a:ext cx="1788859" cy="444843"/>
          </a:xfrm>
          <a:prstGeom prst="rect">
            <a:avLst/>
          </a:prstGeom>
          <a:gradFill>
            <a:gsLst>
              <a:gs pos="0">
                <a:srgbClr val="5DFFF2"/>
              </a:gs>
              <a:gs pos="99000">
                <a:srgbClr val="22FFAD"/>
              </a:gs>
            </a:gsLst>
            <a:lin ang="5400000" scaled="1"/>
          </a:gra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94" name="TextBox 93">
            <a:extLst>
              <a:ext uri="{FF2B5EF4-FFF2-40B4-BE49-F238E27FC236}">
                <a16:creationId xmlns:a16="http://schemas.microsoft.com/office/drawing/2014/main" id="{B82D6F35-D10D-500C-9432-3726668DFD9D}"/>
              </a:ext>
            </a:extLst>
          </p:cNvPr>
          <p:cNvSpPr txBox="1"/>
          <p:nvPr/>
        </p:nvSpPr>
        <p:spPr>
          <a:xfrm>
            <a:off x="9525000" y="5089196"/>
            <a:ext cx="6096000" cy="369332"/>
          </a:xfrm>
          <a:prstGeom prst="rect">
            <a:avLst/>
          </a:prstGeom>
          <a:noFill/>
        </p:spPr>
        <p:txBody>
          <a:bodyPr wrap="square">
            <a:spAutoFit/>
          </a:bodyPr>
          <a:lstStyle/>
          <a:p>
            <a:pPr lvl="0"/>
            <a:r>
              <a:rPr lang="en-US" b="1" dirty="0"/>
              <a:t>Rewrite</a:t>
            </a:r>
          </a:p>
        </p:txBody>
      </p:sp>
      <p:sp>
        <p:nvSpPr>
          <p:cNvPr id="95" name="Rectangle 94">
            <a:extLst>
              <a:ext uri="{FF2B5EF4-FFF2-40B4-BE49-F238E27FC236}">
                <a16:creationId xmlns:a16="http://schemas.microsoft.com/office/drawing/2014/main" id="{022F0CA9-5CF1-4B78-FF63-8AAB8008D34F}"/>
              </a:ext>
            </a:extLst>
          </p:cNvPr>
          <p:cNvSpPr/>
          <p:nvPr/>
        </p:nvSpPr>
        <p:spPr>
          <a:xfrm>
            <a:off x="9281837" y="5713323"/>
            <a:ext cx="1788859" cy="444843"/>
          </a:xfrm>
          <a:prstGeom prst="rect">
            <a:avLst/>
          </a:prstGeom>
          <a:gradFill>
            <a:gsLst>
              <a:gs pos="0">
                <a:srgbClr val="5DFFF2"/>
              </a:gs>
              <a:gs pos="99000">
                <a:srgbClr val="22FFAD"/>
              </a:gs>
            </a:gsLst>
            <a:lin ang="5400000" scaled="1"/>
          </a:gra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96" name="TextBox 95">
            <a:extLst>
              <a:ext uri="{FF2B5EF4-FFF2-40B4-BE49-F238E27FC236}">
                <a16:creationId xmlns:a16="http://schemas.microsoft.com/office/drawing/2014/main" id="{7CB2C962-D869-7974-75FD-748F300C8775}"/>
              </a:ext>
            </a:extLst>
          </p:cNvPr>
          <p:cNvSpPr txBox="1"/>
          <p:nvPr/>
        </p:nvSpPr>
        <p:spPr>
          <a:xfrm>
            <a:off x="9512300" y="5762296"/>
            <a:ext cx="6096000" cy="369332"/>
          </a:xfrm>
          <a:prstGeom prst="rect">
            <a:avLst/>
          </a:prstGeom>
          <a:noFill/>
        </p:spPr>
        <p:txBody>
          <a:bodyPr wrap="square">
            <a:spAutoFit/>
          </a:bodyPr>
          <a:lstStyle/>
          <a:p>
            <a:pPr lvl="0"/>
            <a:r>
              <a:rPr lang="en-US" b="1" dirty="0"/>
              <a:t>Leave it alone</a:t>
            </a:r>
          </a:p>
        </p:txBody>
      </p:sp>
      <p:pic>
        <p:nvPicPr>
          <p:cNvPr id="98" name="Picture 97">
            <a:extLst>
              <a:ext uri="{FF2B5EF4-FFF2-40B4-BE49-F238E27FC236}">
                <a16:creationId xmlns:a16="http://schemas.microsoft.com/office/drawing/2014/main" id="{BCE9915A-E79E-4616-D0E5-B9F65B11D042}"/>
              </a:ext>
            </a:extLst>
          </p:cNvPr>
          <p:cNvPicPr>
            <a:picLocks noChangeAspect="1"/>
          </p:cNvPicPr>
          <p:nvPr/>
        </p:nvPicPr>
        <p:blipFill>
          <a:blip r:embed="rId5"/>
          <a:stretch>
            <a:fillRect/>
          </a:stretch>
        </p:blipFill>
        <p:spPr>
          <a:xfrm rot="5400000">
            <a:off x="3978423" y="2104983"/>
            <a:ext cx="463254" cy="959597"/>
          </a:xfrm>
          <a:prstGeom prst="rect">
            <a:avLst/>
          </a:prstGeom>
        </p:spPr>
      </p:pic>
      <p:pic>
        <p:nvPicPr>
          <p:cNvPr id="99" name="Picture 98">
            <a:extLst>
              <a:ext uri="{FF2B5EF4-FFF2-40B4-BE49-F238E27FC236}">
                <a16:creationId xmlns:a16="http://schemas.microsoft.com/office/drawing/2014/main" id="{64AE6190-8F05-C535-2684-793BBFC99C75}"/>
              </a:ext>
            </a:extLst>
          </p:cNvPr>
          <p:cNvPicPr>
            <a:picLocks noChangeAspect="1"/>
          </p:cNvPicPr>
          <p:nvPr/>
        </p:nvPicPr>
        <p:blipFill>
          <a:blip r:embed="rId5"/>
          <a:stretch>
            <a:fillRect/>
          </a:stretch>
        </p:blipFill>
        <p:spPr>
          <a:xfrm rot="16200000">
            <a:off x="3939703" y="4305628"/>
            <a:ext cx="463255" cy="959599"/>
          </a:xfrm>
          <a:prstGeom prst="rect">
            <a:avLst/>
          </a:prstGeom>
        </p:spPr>
      </p:pic>
      <p:pic>
        <p:nvPicPr>
          <p:cNvPr id="2" name="תמונה 1">
            <a:extLst>
              <a:ext uri="{FF2B5EF4-FFF2-40B4-BE49-F238E27FC236}">
                <a16:creationId xmlns:a16="http://schemas.microsoft.com/office/drawing/2014/main" id="{B8BF5A39-850B-9851-1D21-B276901851E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4591" y="6243881"/>
            <a:ext cx="1449085" cy="246043"/>
          </a:xfrm>
          <a:prstGeom prst="rect">
            <a:avLst/>
          </a:prstGeom>
        </p:spPr>
      </p:pic>
    </p:spTree>
    <p:extLst>
      <p:ext uri="{BB962C8B-B14F-4D97-AF65-F5344CB8AC3E}">
        <p14:creationId xmlns:p14="http://schemas.microsoft.com/office/powerpoint/2010/main" val="2894879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descr="A picture containing diagram&#10;&#10;Description automatically generated">
            <a:extLst>
              <a:ext uri="{FF2B5EF4-FFF2-40B4-BE49-F238E27FC236}">
                <a16:creationId xmlns:a16="http://schemas.microsoft.com/office/drawing/2014/main" id="{A54AA843-D507-E446-FBCB-F091E941E7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680" b="6162"/>
          <a:stretch/>
        </p:blipFill>
        <p:spPr>
          <a:xfrm>
            <a:off x="12215" y="0"/>
            <a:ext cx="12167570" cy="6985001"/>
          </a:xfrm>
          <a:prstGeom prst="rect">
            <a:avLst/>
          </a:prstGeom>
        </p:spPr>
      </p:pic>
      <p:sp>
        <p:nvSpPr>
          <p:cNvPr id="40" name="Rectangle 39">
            <a:extLst>
              <a:ext uri="{FF2B5EF4-FFF2-40B4-BE49-F238E27FC236}">
                <a16:creationId xmlns:a16="http://schemas.microsoft.com/office/drawing/2014/main" id="{6AFB56C4-CF6F-03B6-1B14-A8E5AA249CF8}"/>
              </a:ext>
            </a:extLst>
          </p:cNvPr>
          <p:cNvSpPr/>
          <p:nvPr/>
        </p:nvSpPr>
        <p:spPr>
          <a:xfrm>
            <a:off x="37615" y="0"/>
            <a:ext cx="12142170" cy="6985001"/>
          </a:xfrm>
          <a:prstGeom prst="rect">
            <a:avLst/>
          </a:prstGeom>
          <a:solidFill>
            <a:schemeClr val="tx1">
              <a:alpha val="52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914400" rtl="1" eaLnBrk="1" latinLnBrk="0" hangingPunct="1"/>
            <a:endParaRPr lang="he-IL" dirty="0"/>
          </a:p>
        </p:txBody>
      </p:sp>
      <p:sp>
        <p:nvSpPr>
          <p:cNvPr id="8" name="Rectangle 7">
            <a:extLst>
              <a:ext uri="{FF2B5EF4-FFF2-40B4-BE49-F238E27FC236}">
                <a16:creationId xmlns:a16="http://schemas.microsoft.com/office/drawing/2014/main" id="{704EFAA5-F30E-EAA2-EB26-F0AB4E7D5344}"/>
              </a:ext>
            </a:extLst>
          </p:cNvPr>
          <p:cNvSpPr/>
          <p:nvPr/>
        </p:nvSpPr>
        <p:spPr>
          <a:xfrm>
            <a:off x="606349" y="2323816"/>
            <a:ext cx="2213051" cy="2210367"/>
          </a:xfrm>
          <a:prstGeom prst="rect">
            <a:avLst/>
          </a:prstGeom>
          <a:solidFill>
            <a:schemeClr val="tx1">
              <a:alpha val="67657"/>
            </a:schemeClr>
          </a:solidFill>
          <a:ln w="38100">
            <a:gradFill>
              <a:gsLst>
                <a:gs pos="0">
                  <a:srgbClr val="22FFAD"/>
                </a:gs>
                <a:gs pos="100000">
                  <a:srgbClr val="5DFFF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914400" rtl="1" eaLnBrk="1" latinLnBrk="0" hangingPunct="1"/>
            <a:endParaRPr lang="he-IL" dirty="0"/>
          </a:p>
        </p:txBody>
      </p:sp>
      <p:sp>
        <p:nvSpPr>
          <p:cNvPr id="23" name="Rectangle 22">
            <a:extLst>
              <a:ext uri="{FF2B5EF4-FFF2-40B4-BE49-F238E27FC236}">
                <a16:creationId xmlns:a16="http://schemas.microsoft.com/office/drawing/2014/main" id="{F6DCB3C0-E61B-0390-A4E0-4F78DCA3C1E4}"/>
              </a:ext>
            </a:extLst>
          </p:cNvPr>
          <p:cNvSpPr/>
          <p:nvPr/>
        </p:nvSpPr>
        <p:spPr>
          <a:xfrm>
            <a:off x="3489249" y="2323816"/>
            <a:ext cx="2213051" cy="2210367"/>
          </a:xfrm>
          <a:prstGeom prst="rect">
            <a:avLst/>
          </a:prstGeom>
          <a:solidFill>
            <a:schemeClr val="tx1">
              <a:alpha val="67657"/>
            </a:schemeClr>
          </a:solidFill>
          <a:ln w="38100">
            <a:gradFill>
              <a:gsLst>
                <a:gs pos="0">
                  <a:srgbClr val="22FFAD"/>
                </a:gs>
                <a:gs pos="100000">
                  <a:srgbClr val="5DFFF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914400" rtl="1" eaLnBrk="1" latinLnBrk="0" hangingPunct="1"/>
            <a:endParaRPr lang="he-IL" dirty="0"/>
          </a:p>
        </p:txBody>
      </p:sp>
      <p:sp>
        <p:nvSpPr>
          <p:cNvPr id="24" name="Rectangle 23">
            <a:extLst>
              <a:ext uri="{FF2B5EF4-FFF2-40B4-BE49-F238E27FC236}">
                <a16:creationId xmlns:a16="http://schemas.microsoft.com/office/drawing/2014/main" id="{04E31064-8972-C90D-8691-E42AAEE4124D}"/>
              </a:ext>
            </a:extLst>
          </p:cNvPr>
          <p:cNvSpPr/>
          <p:nvPr/>
        </p:nvSpPr>
        <p:spPr>
          <a:xfrm>
            <a:off x="6384849" y="2323816"/>
            <a:ext cx="2213051" cy="2210367"/>
          </a:xfrm>
          <a:prstGeom prst="rect">
            <a:avLst/>
          </a:prstGeom>
          <a:solidFill>
            <a:schemeClr val="tx1">
              <a:alpha val="67657"/>
            </a:schemeClr>
          </a:solidFill>
          <a:ln w="38100">
            <a:gradFill>
              <a:gsLst>
                <a:gs pos="0">
                  <a:srgbClr val="22FFAD"/>
                </a:gs>
                <a:gs pos="100000">
                  <a:srgbClr val="5DFFF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914400" rtl="1" eaLnBrk="1" latinLnBrk="0" hangingPunct="1"/>
            <a:endParaRPr lang="he-IL" dirty="0"/>
          </a:p>
        </p:txBody>
      </p:sp>
      <p:sp>
        <p:nvSpPr>
          <p:cNvPr id="25" name="Rectangle 24">
            <a:extLst>
              <a:ext uri="{FF2B5EF4-FFF2-40B4-BE49-F238E27FC236}">
                <a16:creationId xmlns:a16="http://schemas.microsoft.com/office/drawing/2014/main" id="{3B7FAB6E-0D30-C003-8B87-FF73BA5E04F5}"/>
              </a:ext>
            </a:extLst>
          </p:cNvPr>
          <p:cNvSpPr/>
          <p:nvPr/>
        </p:nvSpPr>
        <p:spPr>
          <a:xfrm>
            <a:off x="9229649" y="2323816"/>
            <a:ext cx="2213051" cy="2210367"/>
          </a:xfrm>
          <a:prstGeom prst="rect">
            <a:avLst/>
          </a:prstGeom>
          <a:solidFill>
            <a:schemeClr val="tx1">
              <a:alpha val="67657"/>
            </a:schemeClr>
          </a:solidFill>
          <a:ln w="38100">
            <a:gradFill>
              <a:gsLst>
                <a:gs pos="0">
                  <a:srgbClr val="22FFAD"/>
                </a:gs>
                <a:gs pos="100000">
                  <a:srgbClr val="5DFFF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914400" rtl="1" eaLnBrk="1" latinLnBrk="0" hangingPunct="1"/>
            <a:endParaRPr lang="he-IL" dirty="0"/>
          </a:p>
        </p:txBody>
      </p:sp>
      <p:sp>
        <p:nvSpPr>
          <p:cNvPr id="7" name="Title 1">
            <a:extLst>
              <a:ext uri="{FF2B5EF4-FFF2-40B4-BE49-F238E27FC236}">
                <a16:creationId xmlns:a16="http://schemas.microsoft.com/office/drawing/2014/main" id="{62BA601B-20DD-2DF2-46FF-C2A7FBB6E792}"/>
              </a:ext>
            </a:extLst>
          </p:cNvPr>
          <p:cNvSpPr>
            <a:spLocks noGrp="1"/>
          </p:cNvSpPr>
          <p:nvPr>
            <p:ph type="title"/>
          </p:nvPr>
        </p:nvSpPr>
        <p:spPr>
          <a:xfrm>
            <a:off x="1127049" y="568151"/>
            <a:ext cx="10515600" cy="1325563"/>
          </a:xfrm>
        </p:spPr>
        <p:txBody>
          <a:bodyPr>
            <a:normAutofit/>
          </a:bodyPr>
          <a:lstStyle/>
          <a:p>
            <a:pPr algn="r"/>
            <a:r>
              <a:rPr lang="he-IL" sz="3600" b="1" dirty="0">
                <a:solidFill>
                  <a:schemeClr val="bg1"/>
                </a:solidFill>
                <a:cs typeface="+mn-cs"/>
              </a:rPr>
              <a:t>שלבי תוכנית המעבר לענן</a:t>
            </a:r>
            <a:endParaRPr lang="en-US" sz="3600" b="1" dirty="0" err="1">
              <a:solidFill>
                <a:schemeClr val="bg1"/>
              </a:solidFill>
              <a:cs typeface="+mn-cs"/>
            </a:endParaRPr>
          </a:p>
        </p:txBody>
      </p:sp>
      <p:pic>
        <p:nvPicPr>
          <p:cNvPr id="15" name="Picture 14">
            <a:extLst>
              <a:ext uri="{FF2B5EF4-FFF2-40B4-BE49-F238E27FC236}">
                <a16:creationId xmlns:a16="http://schemas.microsoft.com/office/drawing/2014/main" id="{B6836D48-A19E-E54B-9309-FA1664F987A6}"/>
              </a:ext>
            </a:extLst>
          </p:cNvPr>
          <p:cNvPicPr>
            <a:picLocks noChangeAspect="1"/>
          </p:cNvPicPr>
          <p:nvPr/>
        </p:nvPicPr>
        <p:blipFill>
          <a:blip r:embed="rId3"/>
          <a:stretch>
            <a:fillRect/>
          </a:stretch>
        </p:blipFill>
        <p:spPr>
          <a:xfrm>
            <a:off x="3030858" y="3136900"/>
            <a:ext cx="281517" cy="482600"/>
          </a:xfrm>
          <a:prstGeom prst="rect">
            <a:avLst/>
          </a:prstGeom>
        </p:spPr>
      </p:pic>
      <p:pic>
        <p:nvPicPr>
          <p:cNvPr id="16" name="Picture 15">
            <a:extLst>
              <a:ext uri="{FF2B5EF4-FFF2-40B4-BE49-F238E27FC236}">
                <a16:creationId xmlns:a16="http://schemas.microsoft.com/office/drawing/2014/main" id="{7984E104-16A5-BD66-77B7-D5AC94CAA9DA}"/>
              </a:ext>
            </a:extLst>
          </p:cNvPr>
          <p:cNvPicPr>
            <a:picLocks noChangeAspect="1"/>
          </p:cNvPicPr>
          <p:nvPr/>
        </p:nvPicPr>
        <p:blipFill>
          <a:blip r:embed="rId3"/>
          <a:stretch>
            <a:fillRect/>
          </a:stretch>
        </p:blipFill>
        <p:spPr>
          <a:xfrm>
            <a:off x="5926458" y="3136900"/>
            <a:ext cx="281517" cy="482600"/>
          </a:xfrm>
          <a:prstGeom prst="rect">
            <a:avLst/>
          </a:prstGeom>
        </p:spPr>
      </p:pic>
      <p:pic>
        <p:nvPicPr>
          <p:cNvPr id="17" name="Picture 16">
            <a:extLst>
              <a:ext uri="{FF2B5EF4-FFF2-40B4-BE49-F238E27FC236}">
                <a16:creationId xmlns:a16="http://schemas.microsoft.com/office/drawing/2014/main" id="{FD551767-2014-AD6A-2B10-5B7463928572}"/>
              </a:ext>
            </a:extLst>
          </p:cNvPr>
          <p:cNvPicPr>
            <a:picLocks noChangeAspect="1"/>
          </p:cNvPicPr>
          <p:nvPr/>
        </p:nvPicPr>
        <p:blipFill>
          <a:blip r:embed="rId3"/>
          <a:stretch>
            <a:fillRect/>
          </a:stretch>
        </p:blipFill>
        <p:spPr>
          <a:xfrm>
            <a:off x="8771258" y="3136900"/>
            <a:ext cx="281517" cy="482600"/>
          </a:xfrm>
          <a:prstGeom prst="rect">
            <a:avLst/>
          </a:prstGeom>
        </p:spPr>
      </p:pic>
      <p:sp>
        <p:nvSpPr>
          <p:cNvPr id="19" name="TextBox 18">
            <a:extLst>
              <a:ext uri="{FF2B5EF4-FFF2-40B4-BE49-F238E27FC236}">
                <a16:creationId xmlns:a16="http://schemas.microsoft.com/office/drawing/2014/main" id="{BF2379C5-609B-8C30-B539-A000F6975285}"/>
              </a:ext>
            </a:extLst>
          </p:cNvPr>
          <p:cNvSpPr txBox="1"/>
          <p:nvPr/>
        </p:nvSpPr>
        <p:spPr>
          <a:xfrm>
            <a:off x="967486" y="3484625"/>
            <a:ext cx="1512926" cy="461665"/>
          </a:xfrm>
          <a:prstGeom prst="rect">
            <a:avLst/>
          </a:prstGeom>
          <a:noFill/>
        </p:spPr>
        <p:txBody>
          <a:bodyPr wrap="square">
            <a:spAutoFit/>
          </a:bodyPr>
          <a:lstStyle/>
          <a:p>
            <a:pPr lvl="0" algn="ctr" rtl="1"/>
            <a:r>
              <a:rPr lang="he-IL" sz="2400" b="1" dirty="0">
                <a:solidFill>
                  <a:schemeClr val="bg1"/>
                </a:solidFill>
              </a:rPr>
              <a:t>תכנון</a:t>
            </a:r>
          </a:p>
        </p:txBody>
      </p:sp>
      <p:sp>
        <p:nvSpPr>
          <p:cNvPr id="20" name="TextBox 19">
            <a:extLst>
              <a:ext uri="{FF2B5EF4-FFF2-40B4-BE49-F238E27FC236}">
                <a16:creationId xmlns:a16="http://schemas.microsoft.com/office/drawing/2014/main" id="{3A491EEB-0705-83B7-9639-0F4D6DA70319}"/>
              </a:ext>
            </a:extLst>
          </p:cNvPr>
          <p:cNvSpPr txBox="1"/>
          <p:nvPr/>
        </p:nvSpPr>
        <p:spPr>
          <a:xfrm>
            <a:off x="3832721" y="3358825"/>
            <a:ext cx="1512926" cy="830997"/>
          </a:xfrm>
          <a:prstGeom prst="rect">
            <a:avLst/>
          </a:prstGeom>
          <a:noFill/>
        </p:spPr>
        <p:txBody>
          <a:bodyPr wrap="square">
            <a:spAutoFit/>
          </a:bodyPr>
          <a:lstStyle/>
          <a:p>
            <a:pPr lvl="0" algn="ctr" rtl="1"/>
            <a:r>
              <a:rPr lang="he-IL" sz="2400" b="1" dirty="0">
                <a:solidFill>
                  <a:schemeClr val="bg1"/>
                </a:solidFill>
              </a:rPr>
              <a:t>התמודדות</a:t>
            </a:r>
          </a:p>
          <a:p>
            <a:pPr lvl="0" algn="ctr" rtl="1"/>
            <a:r>
              <a:rPr lang="he-IL" sz="2400" b="1" dirty="0">
                <a:solidFill>
                  <a:schemeClr val="bg1"/>
                </a:solidFill>
              </a:rPr>
              <a:t>עם סיכונים</a:t>
            </a:r>
          </a:p>
        </p:txBody>
      </p:sp>
      <p:sp>
        <p:nvSpPr>
          <p:cNvPr id="21" name="TextBox 20">
            <a:extLst>
              <a:ext uri="{FF2B5EF4-FFF2-40B4-BE49-F238E27FC236}">
                <a16:creationId xmlns:a16="http://schemas.microsoft.com/office/drawing/2014/main" id="{E2129DC3-2C7D-78AE-395D-BDD9E12CF7F8}"/>
              </a:ext>
            </a:extLst>
          </p:cNvPr>
          <p:cNvSpPr txBox="1"/>
          <p:nvPr/>
        </p:nvSpPr>
        <p:spPr>
          <a:xfrm>
            <a:off x="6592442" y="3506232"/>
            <a:ext cx="1797863" cy="461665"/>
          </a:xfrm>
          <a:prstGeom prst="rect">
            <a:avLst/>
          </a:prstGeom>
          <a:noFill/>
        </p:spPr>
        <p:txBody>
          <a:bodyPr wrap="square">
            <a:spAutoFit/>
          </a:bodyPr>
          <a:lstStyle/>
          <a:p>
            <a:pPr lvl="0" algn="ctr" rtl="1"/>
            <a:r>
              <a:rPr lang="he-IL" sz="2400" b="1" dirty="0">
                <a:solidFill>
                  <a:schemeClr val="bg1"/>
                </a:solidFill>
              </a:rPr>
              <a:t>ארכיטקטורה</a:t>
            </a:r>
          </a:p>
        </p:txBody>
      </p:sp>
      <p:sp>
        <p:nvSpPr>
          <p:cNvPr id="22" name="TextBox 21">
            <a:extLst>
              <a:ext uri="{FF2B5EF4-FFF2-40B4-BE49-F238E27FC236}">
                <a16:creationId xmlns:a16="http://schemas.microsoft.com/office/drawing/2014/main" id="{EE7CFA15-8BE2-DFAD-AF4E-F6D9F2D8E120}"/>
              </a:ext>
            </a:extLst>
          </p:cNvPr>
          <p:cNvSpPr txBox="1"/>
          <p:nvPr/>
        </p:nvSpPr>
        <p:spPr>
          <a:xfrm>
            <a:off x="9465411" y="3506232"/>
            <a:ext cx="1797863" cy="461665"/>
          </a:xfrm>
          <a:prstGeom prst="rect">
            <a:avLst/>
          </a:prstGeom>
          <a:noFill/>
        </p:spPr>
        <p:txBody>
          <a:bodyPr wrap="square">
            <a:spAutoFit/>
          </a:bodyPr>
          <a:lstStyle/>
          <a:p>
            <a:pPr lvl="0" algn="ctr" rtl="1"/>
            <a:r>
              <a:rPr lang="he-IL" sz="2400" b="1" dirty="0">
                <a:solidFill>
                  <a:schemeClr val="bg1"/>
                </a:solidFill>
              </a:rPr>
              <a:t>המעבר</a:t>
            </a:r>
          </a:p>
        </p:txBody>
      </p:sp>
      <p:pic>
        <p:nvPicPr>
          <p:cNvPr id="26" name="Picture 25">
            <a:extLst>
              <a:ext uri="{FF2B5EF4-FFF2-40B4-BE49-F238E27FC236}">
                <a16:creationId xmlns:a16="http://schemas.microsoft.com/office/drawing/2014/main" id="{0A1E2019-6AA7-322B-2D77-EFBFC8DF499A}"/>
              </a:ext>
            </a:extLst>
          </p:cNvPr>
          <p:cNvPicPr>
            <a:picLocks noChangeAspect="1"/>
          </p:cNvPicPr>
          <p:nvPr/>
        </p:nvPicPr>
        <p:blipFill>
          <a:blip r:embed="rId4"/>
          <a:stretch>
            <a:fillRect/>
          </a:stretch>
        </p:blipFill>
        <p:spPr>
          <a:xfrm>
            <a:off x="1302593" y="2668019"/>
            <a:ext cx="814846" cy="648551"/>
          </a:xfrm>
          <a:prstGeom prst="rect">
            <a:avLst/>
          </a:prstGeom>
        </p:spPr>
      </p:pic>
      <p:pic>
        <p:nvPicPr>
          <p:cNvPr id="27" name="Picture 26">
            <a:extLst>
              <a:ext uri="{FF2B5EF4-FFF2-40B4-BE49-F238E27FC236}">
                <a16:creationId xmlns:a16="http://schemas.microsoft.com/office/drawing/2014/main" id="{F88B1359-617E-A40C-54CB-602809476260}"/>
              </a:ext>
            </a:extLst>
          </p:cNvPr>
          <p:cNvPicPr>
            <a:picLocks noChangeAspect="1"/>
          </p:cNvPicPr>
          <p:nvPr/>
        </p:nvPicPr>
        <p:blipFill>
          <a:blip r:embed="rId5"/>
          <a:stretch>
            <a:fillRect/>
          </a:stretch>
        </p:blipFill>
        <p:spPr>
          <a:xfrm>
            <a:off x="9980573" y="2750866"/>
            <a:ext cx="736601" cy="508255"/>
          </a:xfrm>
          <a:prstGeom prst="rect">
            <a:avLst/>
          </a:prstGeom>
        </p:spPr>
      </p:pic>
      <p:pic>
        <p:nvPicPr>
          <p:cNvPr id="29" name="Picture 28">
            <a:extLst>
              <a:ext uri="{FF2B5EF4-FFF2-40B4-BE49-F238E27FC236}">
                <a16:creationId xmlns:a16="http://schemas.microsoft.com/office/drawing/2014/main" id="{6E5B21D8-E9EF-CD8D-7479-822BB665C9E8}"/>
              </a:ext>
            </a:extLst>
          </p:cNvPr>
          <p:cNvPicPr>
            <a:picLocks noChangeAspect="1"/>
          </p:cNvPicPr>
          <p:nvPr/>
        </p:nvPicPr>
        <p:blipFill>
          <a:blip r:embed="rId6"/>
          <a:stretch>
            <a:fillRect/>
          </a:stretch>
        </p:blipFill>
        <p:spPr>
          <a:xfrm>
            <a:off x="4329482" y="2644433"/>
            <a:ext cx="572718" cy="629423"/>
          </a:xfrm>
          <a:prstGeom prst="rect">
            <a:avLst/>
          </a:prstGeom>
        </p:spPr>
      </p:pic>
      <p:pic>
        <p:nvPicPr>
          <p:cNvPr id="30" name="Picture 29">
            <a:extLst>
              <a:ext uri="{FF2B5EF4-FFF2-40B4-BE49-F238E27FC236}">
                <a16:creationId xmlns:a16="http://schemas.microsoft.com/office/drawing/2014/main" id="{438A4000-B698-1FCD-EBED-B9C27712661A}"/>
              </a:ext>
            </a:extLst>
          </p:cNvPr>
          <p:cNvPicPr>
            <a:picLocks noChangeAspect="1"/>
          </p:cNvPicPr>
          <p:nvPr/>
        </p:nvPicPr>
        <p:blipFill>
          <a:blip r:embed="rId7"/>
          <a:stretch>
            <a:fillRect/>
          </a:stretch>
        </p:blipFill>
        <p:spPr>
          <a:xfrm>
            <a:off x="7138666" y="2699752"/>
            <a:ext cx="705414" cy="646629"/>
          </a:xfrm>
          <a:prstGeom prst="rect">
            <a:avLst/>
          </a:prstGeom>
        </p:spPr>
      </p:pic>
      <p:pic>
        <p:nvPicPr>
          <p:cNvPr id="3" name="Picture 11">
            <a:extLst>
              <a:ext uri="{FF2B5EF4-FFF2-40B4-BE49-F238E27FC236}">
                <a16:creationId xmlns:a16="http://schemas.microsoft.com/office/drawing/2014/main" id="{6D671C64-325B-B9C1-D6A4-00B7E20C57E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54878" y="6164663"/>
            <a:ext cx="1494499" cy="391328"/>
          </a:xfrm>
          <a:prstGeom prst="rect">
            <a:avLst/>
          </a:prstGeom>
        </p:spPr>
      </p:pic>
    </p:spTree>
    <p:extLst>
      <p:ext uri="{BB962C8B-B14F-4D97-AF65-F5344CB8AC3E}">
        <p14:creationId xmlns:p14="http://schemas.microsoft.com/office/powerpoint/2010/main" val="1474560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337D05-B2D2-E4D6-E244-163C7B5CCF5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 r="-1"/>
          <a:stretch/>
        </p:blipFill>
        <p:spPr>
          <a:xfrm>
            <a:off x="0" y="-2809"/>
            <a:ext cx="12192000" cy="6858000"/>
          </a:xfrm>
          <a:prstGeom prst="rect">
            <a:avLst/>
          </a:prstGeom>
        </p:spPr>
      </p:pic>
      <p:sp>
        <p:nvSpPr>
          <p:cNvPr id="3" name="מציין מיקום תוכן 2">
            <a:extLst>
              <a:ext uri="{FF2B5EF4-FFF2-40B4-BE49-F238E27FC236}">
                <a16:creationId xmlns:a16="http://schemas.microsoft.com/office/drawing/2014/main" id="{9D1646BB-EEC3-A40D-0E71-10B30327A84E}"/>
              </a:ext>
            </a:extLst>
          </p:cNvPr>
          <p:cNvSpPr>
            <a:spLocks noGrp="1"/>
          </p:cNvSpPr>
          <p:nvPr>
            <p:ph idx="1"/>
          </p:nvPr>
        </p:nvSpPr>
        <p:spPr>
          <a:xfrm>
            <a:off x="2643124" y="1728971"/>
            <a:ext cx="8977376" cy="4351338"/>
          </a:xfrm>
        </p:spPr>
        <p:txBody>
          <a:bodyPr>
            <a:normAutofit/>
          </a:bodyPr>
          <a:lstStyle/>
          <a:p>
            <a:pPr algn="r" rtl="1">
              <a:buClr>
                <a:srgbClr val="00FCE7"/>
              </a:buClr>
              <a:buFont typeface="Wingdings" pitchFamily="2" charset="2"/>
              <a:buChar char="§"/>
            </a:pPr>
            <a:r>
              <a:rPr lang="he-IL" sz="2000" b="0" i="0" dirty="0">
                <a:solidFill>
                  <a:srgbClr val="333333"/>
                </a:solidFill>
                <a:effectLst/>
                <a:latin typeface="proxima-nova"/>
              </a:rPr>
              <a:t>סדר קדימויות -  מי מהשירותים הקריטיים שלנו הם המועמדים הטובים ביותר למעבר לענן? מה </a:t>
            </a:r>
            <a:r>
              <a:rPr lang="he-IL" sz="2000" b="1" i="0" dirty="0">
                <a:solidFill>
                  <a:srgbClr val="333333"/>
                </a:solidFill>
                <a:effectLst/>
                <a:latin typeface="proxima-nova"/>
              </a:rPr>
              <a:t>המדדים</a:t>
            </a:r>
            <a:r>
              <a:rPr lang="he-IL" sz="2000" b="0" i="0" dirty="0">
                <a:solidFill>
                  <a:srgbClr val="333333"/>
                </a:solidFill>
                <a:effectLst/>
                <a:latin typeface="proxima-nova"/>
              </a:rPr>
              <a:t> לכך?</a:t>
            </a:r>
          </a:p>
          <a:p>
            <a:pPr algn="r" rtl="1">
              <a:buClr>
                <a:srgbClr val="00FCE7"/>
              </a:buClr>
              <a:buFont typeface="Wingdings" pitchFamily="2" charset="2"/>
              <a:buChar char="§"/>
            </a:pPr>
            <a:r>
              <a:rPr lang="he-IL" sz="2000" b="0" i="0" dirty="0">
                <a:solidFill>
                  <a:srgbClr val="333333"/>
                </a:solidFill>
                <a:effectLst/>
                <a:latin typeface="proxima-nova"/>
              </a:rPr>
              <a:t>המודל התפעולי – כיצד נתאים את המודל התפעולי הקיים לעולם מבוסס ענן? כיצד נתכנן את העלויות וההכנסות בעולם בו כל המהות הינה הוצאות משתנות על פי הצורך?</a:t>
            </a:r>
          </a:p>
          <a:p>
            <a:pPr algn="r" rtl="1">
              <a:buClr>
                <a:srgbClr val="00FCE7"/>
              </a:buClr>
              <a:buFont typeface="Wingdings" pitchFamily="2" charset="2"/>
              <a:buChar char="§"/>
            </a:pPr>
            <a:r>
              <a:rPr lang="he-IL" sz="2000" b="0" i="0" dirty="0">
                <a:solidFill>
                  <a:srgbClr val="333333"/>
                </a:solidFill>
                <a:effectLst/>
                <a:latin typeface="proxima-nova"/>
              </a:rPr>
              <a:t>חוזים והתחייבויות קיימים – מה עושים עם הציוד הקיים? מה עושים עם כל חוזי השכירות (חמרה, תכנה, מבנים) הכובלים אותנו למספר שנים קדימה? </a:t>
            </a:r>
          </a:p>
          <a:p>
            <a:pPr algn="r" rtl="1">
              <a:buClr>
                <a:srgbClr val="00FCE7"/>
              </a:buClr>
              <a:buFont typeface="Wingdings" pitchFamily="2" charset="2"/>
              <a:buChar char="§"/>
            </a:pPr>
            <a:r>
              <a:rPr lang="he-IL" sz="2000" b="0" i="0" dirty="0">
                <a:solidFill>
                  <a:srgbClr val="333333"/>
                </a:solidFill>
                <a:effectLst/>
                <a:latin typeface="proxima-nova"/>
              </a:rPr>
              <a:t>בחירת שותף - בהתאם למודל העבודה יש לבחון בקפדנות את ספקי התשתית, ספקי האפליקציות, היועצים והמיישמים שיצאו אתכם למסע.</a:t>
            </a:r>
          </a:p>
          <a:p>
            <a:pPr algn="r" rtl="1">
              <a:buClr>
                <a:srgbClr val="00FCE7"/>
              </a:buClr>
              <a:buFont typeface="Wingdings" pitchFamily="2" charset="2"/>
              <a:buChar char="§"/>
            </a:pPr>
            <a:r>
              <a:rPr lang="he-IL" sz="2000" b="0" i="0" dirty="0">
                <a:solidFill>
                  <a:srgbClr val="333333"/>
                </a:solidFill>
                <a:effectLst/>
                <a:latin typeface="proxima-nova"/>
              </a:rPr>
              <a:t>הגורם האנושי - כיצד נכשיר את הצוות הקיים? כיצד נוסיף בעלי ידע רלוונטי? כיצד נוודא שלא נגרום לטלטלה והתמרמרות בקרב העובדים הקיימים בארגון?</a:t>
            </a:r>
          </a:p>
          <a:p>
            <a:pPr algn="r" rtl="1">
              <a:buClr>
                <a:srgbClr val="00FCE7"/>
              </a:buClr>
              <a:buFont typeface="Wingdings" pitchFamily="2" charset="2"/>
              <a:buChar char="§"/>
            </a:pPr>
            <a:endParaRPr lang="en-US" sz="2000" dirty="0"/>
          </a:p>
        </p:txBody>
      </p:sp>
      <p:sp>
        <p:nvSpPr>
          <p:cNvPr id="8" name="Title 1">
            <a:extLst>
              <a:ext uri="{FF2B5EF4-FFF2-40B4-BE49-F238E27FC236}">
                <a16:creationId xmlns:a16="http://schemas.microsoft.com/office/drawing/2014/main" id="{5D484416-BF0E-65DC-46E9-83C75BED0452}"/>
              </a:ext>
            </a:extLst>
          </p:cNvPr>
          <p:cNvSpPr>
            <a:spLocks noGrp="1"/>
          </p:cNvSpPr>
          <p:nvPr>
            <p:ph type="title"/>
          </p:nvPr>
        </p:nvSpPr>
        <p:spPr>
          <a:xfrm>
            <a:off x="1041400" y="302215"/>
            <a:ext cx="10515600" cy="1325563"/>
          </a:xfrm>
        </p:spPr>
        <p:txBody>
          <a:bodyPr>
            <a:normAutofit/>
          </a:bodyPr>
          <a:lstStyle/>
          <a:p>
            <a:pPr algn="r"/>
            <a:r>
              <a:rPr lang="he-IL" sz="3600" b="1" dirty="0">
                <a:cs typeface="+mn-cs"/>
              </a:rPr>
              <a:t>שלבי תוכנית המעבר לענן</a:t>
            </a:r>
            <a:endParaRPr lang="en-US" sz="3600" b="1" dirty="0" err="1">
              <a:cs typeface="+mn-cs"/>
            </a:endParaRPr>
          </a:p>
        </p:txBody>
      </p:sp>
      <p:sp>
        <p:nvSpPr>
          <p:cNvPr id="9" name="Rectangle 8">
            <a:extLst>
              <a:ext uri="{FF2B5EF4-FFF2-40B4-BE49-F238E27FC236}">
                <a16:creationId xmlns:a16="http://schemas.microsoft.com/office/drawing/2014/main" id="{DA112086-5865-BC40-F2BF-F098993BBFDD}"/>
              </a:ext>
            </a:extLst>
          </p:cNvPr>
          <p:cNvSpPr/>
          <p:nvPr/>
        </p:nvSpPr>
        <p:spPr>
          <a:xfrm>
            <a:off x="571500" y="-152401"/>
            <a:ext cx="1718694" cy="2120901"/>
          </a:xfrm>
          <a:prstGeom prst="rect">
            <a:avLst/>
          </a:prstGeom>
          <a:solidFill>
            <a:schemeClr val="tx1"/>
          </a:solidFill>
          <a:ln w="38100">
            <a:gradFill>
              <a:gsLst>
                <a:gs pos="0">
                  <a:srgbClr val="22FFAD"/>
                </a:gs>
                <a:gs pos="100000">
                  <a:srgbClr val="5DFFF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914400" rtl="1" eaLnBrk="1" latinLnBrk="0" hangingPunct="1"/>
            <a:endParaRPr lang="he-IL" dirty="0"/>
          </a:p>
        </p:txBody>
      </p:sp>
      <p:sp>
        <p:nvSpPr>
          <p:cNvPr id="10" name="TextBox 9">
            <a:extLst>
              <a:ext uri="{FF2B5EF4-FFF2-40B4-BE49-F238E27FC236}">
                <a16:creationId xmlns:a16="http://schemas.microsoft.com/office/drawing/2014/main" id="{F986F78C-C5DD-EF69-06DE-A16748586554}"/>
              </a:ext>
            </a:extLst>
          </p:cNvPr>
          <p:cNvSpPr txBox="1"/>
          <p:nvPr/>
        </p:nvSpPr>
        <p:spPr>
          <a:xfrm>
            <a:off x="660400" y="976525"/>
            <a:ext cx="1512926" cy="400110"/>
          </a:xfrm>
          <a:prstGeom prst="rect">
            <a:avLst/>
          </a:prstGeom>
          <a:noFill/>
        </p:spPr>
        <p:txBody>
          <a:bodyPr wrap="square">
            <a:spAutoFit/>
          </a:bodyPr>
          <a:lstStyle/>
          <a:p>
            <a:pPr lvl="0" algn="ctr" rtl="1"/>
            <a:r>
              <a:rPr lang="he-IL" sz="2000" b="1" dirty="0">
                <a:solidFill>
                  <a:schemeClr val="bg1"/>
                </a:solidFill>
              </a:rPr>
              <a:t>תכנון</a:t>
            </a:r>
          </a:p>
        </p:txBody>
      </p:sp>
      <p:pic>
        <p:nvPicPr>
          <p:cNvPr id="11" name="Picture 10">
            <a:extLst>
              <a:ext uri="{FF2B5EF4-FFF2-40B4-BE49-F238E27FC236}">
                <a16:creationId xmlns:a16="http://schemas.microsoft.com/office/drawing/2014/main" id="{63556A65-6A3B-B05F-5C27-9DD4F8814704}"/>
              </a:ext>
            </a:extLst>
          </p:cNvPr>
          <p:cNvPicPr>
            <a:picLocks noChangeAspect="1"/>
          </p:cNvPicPr>
          <p:nvPr/>
        </p:nvPicPr>
        <p:blipFill>
          <a:blip r:embed="rId3"/>
          <a:stretch>
            <a:fillRect/>
          </a:stretch>
        </p:blipFill>
        <p:spPr>
          <a:xfrm>
            <a:off x="1060324" y="234979"/>
            <a:ext cx="804546" cy="640353"/>
          </a:xfrm>
          <a:prstGeom prst="rect">
            <a:avLst/>
          </a:prstGeom>
        </p:spPr>
      </p:pic>
      <p:pic>
        <p:nvPicPr>
          <p:cNvPr id="2" name="תמונה 1">
            <a:extLst>
              <a:ext uri="{FF2B5EF4-FFF2-40B4-BE49-F238E27FC236}">
                <a16:creationId xmlns:a16="http://schemas.microsoft.com/office/drawing/2014/main" id="{713BBAF6-8050-2167-86F7-C8CAA5165D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591" y="6243881"/>
            <a:ext cx="1449085" cy="246043"/>
          </a:xfrm>
          <a:prstGeom prst="rect">
            <a:avLst/>
          </a:prstGeom>
        </p:spPr>
      </p:pic>
    </p:spTree>
    <p:extLst>
      <p:ext uri="{BB962C8B-B14F-4D97-AF65-F5344CB8AC3E}">
        <p14:creationId xmlns:p14="http://schemas.microsoft.com/office/powerpoint/2010/main" val="3435272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50E1617-8607-B999-C4CE-11DD76A4BF7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 r="-1"/>
          <a:stretch/>
        </p:blipFill>
        <p:spPr>
          <a:xfrm>
            <a:off x="0" y="-2809"/>
            <a:ext cx="12192000" cy="6858000"/>
          </a:xfrm>
          <a:prstGeom prst="rect">
            <a:avLst/>
          </a:prstGeom>
        </p:spPr>
      </p:pic>
      <p:sp>
        <p:nvSpPr>
          <p:cNvPr id="7" name="Title 1">
            <a:extLst>
              <a:ext uri="{FF2B5EF4-FFF2-40B4-BE49-F238E27FC236}">
                <a16:creationId xmlns:a16="http://schemas.microsoft.com/office/drawing/2014/main" id="{591F39BF-7AB8-5B70-A980-3FF08F0029F0}"/>
              </a:ext>
            </a:extLst>
          </p:cNvPr>
          <p:cNvSpPr>
            <a:spLocks noGrp="1"/>
          </p:cNvSpPr>
          <p:nvPr>
            <p:ph type="title"/>
          </p:nvPr>
        </p:nvSpPr>
        <p:spPr>
          <a:xfrm>
            <a:off x="1041400" y="302215"/>
            <a:ext cx="10515600" cy="1325563"/>
          </a:xfrm>
        </p:spPr>
        <p:txBody>
          <a:bodyPr>
            <a:normAutofit/>
          </a:bodyPr>
          <a:lstStyle/>
          <a:p>
            <a:pPr algn="r"/>
            <a:r>
              <a:rPr lang="he-IL" sz="3600" b="1" dirty="0">
                <a:cs typeface="+mn-cs"/>
              </a:rPr>
              <a:t>שלבי תוכנית המעבר לענן</a:t>
            </a:r>
            <a:endParaRPr lang="en-US" sz="3600" b="1" dirty="0" err="1">
              <a:cs typeface="+mn-cs"/>
            </a:endParaRPr>
          </a:p>
        </p:txBody>
      </p:sp>
      <p:sp>
        <p:nvSpPr>
          <p:cNvPr id="8" name="Rectangle 7">
            <a:extLst>
              <a:ext uri="{FF2B5EF4-FFF2-40B4-BE49-F238E27FC236}">
                <a16:creationId xmlns:a16="http://schemas.microsoft.com/office/drawing/2014/main" id="{195AF4DE-872C-C2B4-EF58-0F59CE83670F}"/>
              </a:ext>
            </a:extLst>
          </p:cNvPr>
          <p:cNvSpPr/>
          <p:nvPr/>
        </p:nvSpPr>
        <p:spPr>
          <a:xfrm>
            <a:off x="568594" y="-152401"/>
            <a:ext cx="1718694" cy="2120901"/>
          </a:xfrm>
          <a:prstGeom prst="rect">
            <a:avLst/>
          </a:prstGeom>
          <a:solidFill>
            <a:schemeClr val="tx1"/>
          </a:solidFill>
          <a:ln w="38100">
            <a:gradFill>
              <a:gsLst>
                <a:gs pos="0">
                  <a:srgbClr val="22FFAD"/>
                </a:gs>
                <a:gs pos="100000">
                  <a:srgbClr val="5DFFF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914400" rtl="1" eaLnBrk="1" latinLnBrk="0" hangingPunct="1"/>
            <a:endParaRPr lang="he-IL" dirty="0"/>
          </a:p>
        </p:txBody>
      </p:sp>
      <p:sp>
        <p:nvSpPr>
          <p:cNvPr id="10" name="TextBox 9">
            <a:extLst>
              <a:ext uri="{FF2B5EF4-FFF2-40B4-BE49-F238E27FC236}">
                <a16:creationId xmlns:a16="http://schemas.microsoft.com/office/drawing/2014/main" id="{0B737765-C142-9E11-93A9-29D06A8F904B}"/>
              </a:ext>
            </a:extLst>
          </p:cNvPr>
          <p:cNvSpPr txBox="1"/>
          <p:nvPr/>
        </p:nvSpPr>
        <p:spPr>
          <a:xfrm>
            <a:off x="613684" y="1110455"/>
            <a:ext cx="1673604" cy="682238"/>
          </a:xfrm>
          <a:prstGeom prst="rect">
            <a:avLst/>
          </a:prstGeom>
          <a:noFill/>
        </p:spPr>
        <p:txBody>
          <a:bodyPr wrap="square">
            <a:spAutoFit/>
          </a:bodyPr>
          <a:lstStyle/>
          <a:p>
            <a:pPr lvl="0" algn="ctr" rtl="1">
              <a:lnSpc>
                <a:spcPts val="2280"/>
              </a:lnSpc>
            </a:pPr>
            <a:r>
              <a:rPr lang="he-IL" sz="2000" b="1" dirty="0">
                <a:solidFill>
                  <a:schemeClr val="bg1"/>
                </a:solidFill>
              </a:rPr>
              <a:t>התמודדות עם סיכונים</a:t>
            </a:r>
          </a:p>
        </p:txBody>
      </p:sp>
      <p:sp>
        <p:nvSpPr>
          <p:cNvPr id="5" name="מציין מיקום תוכן 2">
            <a:extLst>
              <a:ext uri="{FF2B5EF4-FFF2-40B4-BE49-F238E27FC236}">
                <a16:creationId xmlns:a16="http://schemas.microsoft.com/office/drawing/2014/main" id="{7399D997-084C-2C17-E733-0E201C22EB13}"/>
              </a:ext>
            </a:extLst>
          </p:cNvPr>
          <p:cNvSpPr txBox="1">
            <a:spLocks/>
          </p:cNvSpPr>
          <p:nvPr/>
        </p:nvSpPr>
        <p:spPr>
          <a:xfrm>
            <a:off x="2806700" y="1777370"/>
            <a:ext cx="88138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buClr>
                <a:srgbClr val="00FCE7"/>
              </a:buClr>
              <a:buFont typeface="Wingdings" pitchFamily="2" charset="2"/>
              <a:buChar char="§"/>
            </a:pPr>
            <a:r>
              <a:rPr lang="he-IL" sz="2000" dirty="0">
                <a:solidFill>
                  <a:srgbClr val="333333"/>
                </a:solidFill>
                <a:latin typeface="proxima-nova"/>
              </a:rPr>
              <a:t>אובדן שליטה – הנתונים של הארגון אינם מטופלים יותר רק על ידי הארגון עצמו. יש לנו שותפים חדשים לניהולם!</a:t>
            </a:r>
          </a:p>
          <a:p>
            <a:pPr algn="r" rtl="1">
              <a:buClr>
                <a:srgbClr val="00FCE7"/>
              </a:buClr>
              <a:buFont typeface="Wingdings" pitchFamily="2" charset="2"/>
              <a:buChar char="§"/>
            </a:pPr>
            <a:r>
              <a:rPr lang="he-IL" sz="2000" dirty="0">
                <a:solidFill>
                  <a:srgbClr val="333333"/>
                </a:solidFill>
                <a:latin typeface="proxima-nova"/>
              </a:rPr>
              <a:t>גישה של גורמים בלתי מורשים – הנתונים אינם צפונים אי שם במרתף הארגון. הם שם בענן המאפשר, בהעדר בקרה נאותה, לגשת אל הנתונים מכל מקום בכל עת.</a:t>
            </a:r>
          </a:p>
          <a:p>
            <a:pPr algn="r" rtl="1">
              <a:buClr>
                <a:srgbClr val="00FCE7"/>
              </a:buClr>
              <a:buFont typeface="Wingdings" pitchFamily="2" charset="2"/>
              <a:buChar char="§"/>
            </a:pPr>
            <a:r>
              <a:rPr lang="he-IL" sz="2000" dirty="0">
                <a:solidFill>
                  <a:srgbClr val="333333"/>
                </a:solidFill>
                <a:latin typeface="proxima-nova"/>
              </a:rPr>
              <a:t>הפרדת סביבות – הנתונים שלכם ולקוחותיכם יושבים באופן פיזי יחד עם נתונים של ארגונים אחרים. האם בטוח שם בחוץ?</a:t>
            </a:r>
          </a:p>
          <a:p>
            <a:pPr algn="r" rtl="1">
              <a:buClr>
                <a:srgbClr val="00FCE7"/>
              </a:buClr>
              <a:buFont typeface="Wingdings" pitchFamily="2" charset="2"/>
              <a:buChar char="§"/>
            </a:pPr>
            <a:r>
              <a:rPr lang="he-IL" sz="2000" dirty="0">
                <a:solidFill>
                  <a:srgbClr val="333333"/>
                </a:solidFill>
                <a:latin typeface="proxima-nova"/>
              </a:rPr>
              <a:t>עמידה בדרישות רגולטוריות – חוקים חדשים מערימים דרישות רבות. לדוגמא – חוק הפרטיות האירופאי </a:t>
            </a:r>
            <a:r>
              <a:rPr lang="en-US" sz="2000" dirty="0">
                <a:solidFill>
                  <a:srgbClr val="333333"/>
                </a:solidFill>
                <a:latin typeface="proxima-nova"/>
              </a:rPr>
              <a:t>GDPR. </a:t>
            </a:r>
            <a:r>
              <a:rPr lang="he-IL" sz="2000" dirty="0">
                <a:solidFill>
                  <a:srgbClr val="333333"/>
                </a:solidFill>
                <a:latin typeface="proxima-nova"/>
              </a:rPr>
              <a:t>סביבת הענן מציבה אתגרים ייחודיים.</a:t>
            </a:r>
          </a:p>
          <a:p>
            <a:pPr algn="r" rtl="1">
              <a:buClr>
                <a:srgbClr val="00FCE7"/>
              </a:buClr>
              <a:buFont typeface="Wingdings" pitchFamily="2" charset="2"/>
              <a:buChar char="§"/>
            </a:pPr>
            <a:r>
              <a:rPr lang="he-IL" sz="2000" dirty="0">
                <a:solidFill>
                  <a:srgbClr val="333333"/>
                </a:solidFill>
                <a:latin typeface="proxima-nova"/>
              </a:rPr>
              <a:t>פגיעה בשירות – מה יקרה אם השירות קורס? כיצד יוכל הארגון להתמודד עם כך?</a:t>
            </a:r>
          </a:p>
        </p:txBody>
      </p:sp>
      <p:pic>
        <p:nvPicPr>
          <p:cNvPr id="12" name="Picture 11">
            <a:extLst>
              <a:ext uri="{FF2B5EF4-FFF2-40B4-BE49-F238E27FC236}">
                <a16:creationId xmlns:a16="http://schemas.microsoft.com/office/drawing/2014/main" id="{0ECD780D-5121-C3A8-4754-3AD0301297C0}"/>
              </a:ext>
            </a:extLst>
          </p:cNvPr>
          <p:cNvPicPr>
            <a:picLocks noChangeAspect="1"/>
          </p:cNvPicPr>
          <p:nvPr/>
        </p:nvPicPr>
        <p:blipFill>
          <a:blip r:embed="rId3"/>
          <a:stretch>
            <a:fillRect/>
          </a:stretch>
        </p:blipFill>
        <p:spPr>
          <a:xfrm>
            <a:off x="1141582" y="331440"/>
            <a:ext cx="572718" cy="629423"/>
          </a:xfrm>
          <a:prstGeom prst="rect">
            <a:avLst/>
          </a:prstGeom>
        </p:spPr>
      </p:pic>
      <p:pic>
        <p:nvPicPr>
          <p:cNvPr id="2" name="תמונה 1">
            <a:extLst>
              <a:ext uri="{FF2B5EF4-FFF2-40B4-BE49-F238E27FC236}">
                <a16:creationId xmlns:a16="http://schemas.microsoft.com/office/drawing/2014/main" id="{9C7D1397-45D9-CB57-2E78-B2F6F9771D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591" y="6243881"/>
            <a:ext cx="1449085" cy="246043"/>
          </a:xfrm>
          <a:prstGeom prst="rect">
            <a:avLst/>
          </a:prstGeom>
        </p:spPr>
      </p:pic>
    </p:spTree>
    <p:extLst>
      <p:ext uri="{BB962C8B-B14F-4D97-AF65-F5344CB8AC3E}">
        <p14:creationId xmlns:p14="http://schemas.microsoft.com/office/powerpoint/2010/main" val="3341326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BF44DC5-7ED6-8F7C-0C14-F08416A8DBE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 r="-1"/>
          <a:stretch/>
        </p:blipFill>
        <p:spPr>
          <a:xfrm>
            <a:off x="0" y="-2809"/>
            <a:ext cx="12192000" cy="6858000"/>
          </a:xfrm>
          <a:prstGeom prst="rect">
            <a:avLst/>
          </a:prstGeom>
        </p:spPr>
      </p:pic>
      <p:sp>
        <p:nvSpPr>
          <p:cNvPr id="8" name="Title 1">
            <a:extLst>
              <a:ext uri="{FF2B5EF4-FFF2-40B4-BE49-F238E27FC236}">
                <a16:creationId xmlns:a16="http://schemas.microsoft.com/office/drawing/2014/main" id="{981D05B6-C093-2084-82E0-036476E52EC6}"/>
              </a:ext>
            </a:extLst>
          </p:cNvPr>
          <p:cNvSpPr>
            <a:spLocks noGrp="1"/>
          </p:cNvSpPr>
          <p:nvPr>
            <p:ph type="title"/>
          </p:nvPr>
        </p:nvSpPr>
        <p:spPr>
          <a:xfrm>
            <a:off x="1041400" y="302215"/>
            <a:ext cx="10515600" cy="1325563"/>
          </a:xfrm>
        </p:spPr>
        <p:txBody>
          <a:bodyPr>
            <a:normAutofit/>
          </a:bodyPr>
          <a:lstStyle/>
          <a:p>
            <a:pPr algn="r"/>
            <a:r>
              <a:rPr lang="he-IL" sz="3600" b="1" dirty="0">
                <a:cs typeface="+mn-cs"/>
              </a:rPr>
              <a:t>שלבי תוכנית המעבר לענן</a:t>
            </a:r>
            <a:endParaRPr lang="en-US" sz="3600" b="1" dirty="0" err="1">
              <a:cs typeface="+mn-cs"/>
            </a:endParaRPr>
          </a:p>
        </p:txBody>
      </p:sp>
      <p:sp>
        <p:nvSpPr>
          <p:cNvPr id="10" name="Rectangle 9">
            <a:extLst>
              <a:ext uri="{FF2B5EF4-FFF2-40B4-BE49-F238E27FC236}">
                <a16:creationId xmlns:a16="http://schemas.microsoft.com/office/drawing/2014/main" id="{CDA6A7C9-E93C-46CD-3238-696F45550C47}"/>
              </a:ext>
            </a:extLst>
          </p:cNvPr>
          <p:cNvSpPr/>
          <p:nvPr/>
        </p:nvSpPr>
        <p:spPr>
          <a:xfrm>
            <a:off x="534760" y="-177568"/>
            <a:ext cx="1718693" cy="2120901"/>
          </a:xfrm>
          <a:prstGeom prst="rect">
            <a:avLst/>
          </a:prstGeom>
          <a:solidFill>
            <a:schemeClr val="tx1"/>
          </a:solidFill>
          <a:ln w="38100">
            <a:gradFill>
              <a:gsLst>
                <a:gs pos="0">
                  <a:srgbClr val="22FFAD"/>
                </a:gs>
                <a:gs pos="100000">
                  <a:srgbClr val="5DFFF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914400" rtl="1" eaLnBrk="1" latinLnBrk="0" hangingPunct="1"/>
            <a:endParaRPr lang="he-IL" dirty="0"/>
          </a:p>
        </p:txBody>
      </p:sp>
      <p:sp>
        <p:nvSpPr>
          <p:cNvPr id="6" name="מציין מיקום תוכן 4">
            <a:extLst>
              <a:ext uri="{FF2B5EF4-FFF2-40B4-BE49-F238E27FC236}">
                <a16:creationId xmlns:a16="http://schemas.microsoft.com/office/drawing/2014/main" id="{B3F6477F-9E19-63B0-A953-97CA67618EA6}"/>
              </a:ext>
            </a:extLst>
          </p:cNvPr>
          <p:cNvSpPr txBox="1">
            <a:spLocks/>
          </p:cNvSpPr>
          <p:nvPr/>
        </p:nvSpPr>
        <p:spPr>
          <a:xfrm>
            <a:off x="3538287" y="1627778"/>
            <a:ext cx="8018713" cy="4351338"/>
          </a:xfrm>
          <a:prstGeom prst="rect">
            <a:avLst/>
          </a:prstGeom>
        </p:spPr>
        <p:txBody>
          <a:bodyPr vert="horz" lIns="91440" tIns="45720" rIns="91440" bIns="45720" rtlCol="0">
            <a:normAutofit/>
          </a:bodyPr>
          <a:lstStyle>
            <a:defPPr>
              <a:defRPr lang="en-US"/>
            </a:defPPr>
            <a:lvl1pPr marL="228600" indent="-228600" algn="r" rtl="1">
              <a:lnSpc>
                <a:spcPct val="90000"/>
              </a:lnSpc>
              <a:spcBef>
                <a:spcPts val="1000"/>
              </a:spcBef>
              <a:buFont typeface="Arial" panose="020B0604020202020204" pitchFamily="34" charset="0"/>
              <a:buChar char="•"/>
              <a:defRPr sz="2800">
                <a:solidFill>
                  <a:srgbClr val="333333"/>
                </a:solidFill>
                <a:latin typeface="proxima-nov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buClr>
                <a:srgbClr val="00FCE7"/>
              </a:buClr>
              <a:buFont typeface="Wingdings" pitchFamily="2" charset="2"/>
              <a:buChar char="§"/>
            </a:pPr>
            <a:r>
              <a:rPr lang="he-IL" sz="2000" dirty="0"/>
              <a:t>מענה לעומסים הנדרשים</a:t>
            </a:r>
          </a:p>
          <a:p>
            <a:pPr>
              <a:buClr>
                <a:srgbClr val="00FCE7"/>
              </a:buClr>
              <a:buFont typeface="Wingdings" pitchFamily="2" charset="2"/>
              <a:buChar char="§"/>
            </a:pPr>
            <a:r>
              <a:rPr lang="he-IL" sz="2000" dirty="0"/>
              <a:t>מהירות תקשורת ונפח תעבורה המתאימים לצרכים</a:t>
            </a:r>
          </a:p>
          <a:p>
            <a:pPr>
              <a:buClr>
                <a:srgbClr val="00FCE7"/>
              </a:buClr>
              <a:buFont typeface="Wingdings" pitchFamily="2" charset="2"/>
              <a:buChar char="§"/>
            </a:pPr>
            <a:r>
              <a:rPr lang="he-IL" sz="2000" dirty="0"/>
              <a:t>יעילות תפעולית – איך עושים את זה במינימום הוצאות</a:t>
            </a:r>
          </a:p>
          <a:p>
            <a:pPr>
              <a:buClr>
                <a:srgbClr val="00FCE7"/>
              </a:buClr>
              <a:buFont typeface="Wingdings" pitchFamily="2" charset="2"/>
              <a:buChar char="§"/>
            </a:pPr>
            <a:r>
              <a:rPr lang="he-IL" sz="2000" dirty="0"/>
              <a:t>אבטחת המידע בהתאם לאופיו</a:t>
            </a:r>
          </a:p>
          <a:p>
            <a:pPr>
              <a:buClr>
                <a:srgbClr val="00FCE7"/>
              </a:buClr>
              <a:buFont typeface="Wingdings" pitchFamily="2" charset="2"/>
              <a:buChar char="§"/>
            </a:pPr>
            <a:r>
              <a:rPr lang="he-IL" sz="2000" dirty="0"/>
              <a:t>מענה לצרכי הניהול והשרידות של הפתרון.</a:t>
            </a:r>
          </a:p>
          <a:p>
            <a:pPr>
              <a:buClr>
                <a:srgbClr val="00FCE7"/>
              </a:buClr>
              <a:buFont typeface="Wingdings" pitchFamily="2" charset="2"/>
              <a:buChar char="§"/>
            </a:pPr>
            <a:endParaRPr lang="en-US" sz="2000" dirty="0"/>
          </a:p>
        </p:txBody>
      </p:sp>
      <p:sp>
        <p:nvSpPr>
          <p:cNvPr id="11" name="TextBox 10">
            <a:extLst>
              <a:ext uri="{FF2B5EF4-FFF2-40B4-BE49-F238E27FC236}">
                <a16:creationId xmlns:a16="http://schemas.microsoft.com/office/drawing/2014/main" id="{0F145757-C171-33D0-0276-D2695562D963}"/>
              </a:ext>
            </a:extLst>
          </p:cNvPr>
          <p:cNvSpPr txBox="1"/>
          <p:nvPr/>
        </p:nvSpPr>
        <p:spPr>
          <a:xfrm>
            <a:off x="506080" y="1175892"/>
            <a:ext cx="1718693" cy="400110"/>
          </a:xfrm>
          <a:prstGeom prst="rect">
            <a:avLst/>
          </a:prstGeom>
          <a:noFill/>
        </p:spPr>
        <p:txBody>
          <a:bodyPr wrap="square">
            <a:spAutoFit/>
          </a:bodyPr>
          <a:lstStyle/>
          <a:p>
            <a:pPr lvl="0" algn="ctr" rtl="1"/>
            <a:r>
              <a:rPr lang="he-IL" sz="2000" b="1" dirty="0">
                <a:solidFill>
                  <a:schemeClr val="bg1"/>
                </a:solidFill>
              </a:rPr>
              <a:t>ארכיטקטורה</a:t>
            </a:r>
          </a:p>
        </p:txBody>
      </p:sp>
      <p:pic>
        <p:nvPicPr>
          <p:cNvPr id="13" name="Picture 12">
            <a:extLst>
              <a:ext uri="{FF2B5EF4-FFF2-40B4-BE49-F238E27FC236}">
                <a16:creationId xmlns:a16="http://schemas.microsoft.com/office/drawing/2014/main" id="{A27DC571-415C-9141-B4AE-0B6C803B351F}"/>
              </a:ext>
            </a:extLst>
          </p:cNvPr>
          <p:cNvPicPr>
            <a:picLocks noChangeAspect="1"/>
          </p:cNvPicPr>
          <p:nvPr/>
        </p:nvPicPr>
        <p:blipFill>
          <a:blip r:embed="rId3"/>
          <a:stretch>
            <a:fillRect/>
          </a:stretch>
        </p:blipFill>
        <p:spPr>
          <a:xfrm>
            <a:off x="1041400" y="477488"/>
            <a:ext cx="705414" cy="646629"/>
          </a:xfrm>
          <a:prstGeom prst="rect">
            <a:avLst/>
          </a:prstGeom>
        </p:spPr>
      </p:pic>
      <p:pic>
        <p:nvPicPr>
          <p:cNvPr id="2" name="תמונה 1">
            <a:extLst>
              <a:ext uri="{FF2B5EF4-FFF2-40B4-BE49-F238E27FC236}">
                <a16:creationId xmlns:a16="http://schemas.microsoft.com/office/drawing/2014/main" id="{FAF29BE0-B6A5-D3DE-0D70-0895C2E8B5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591" y="6243881"/>
            <a:ext cx="1449085" cy="246043"/>
          </a:xfrm>
          <a:prstGeom prst="rect">
            <a:avLst/>
          </a:prstGeom>
        </p:spPr>
      </p:pic>
    </p:spTree>
    <p:extLst>
      <p:ext uri="{BB962C8B-B14F-4D97-AF65-F5344CB8AC3E}">
        <p14:creationId xmlns:p14="http://schemas.microsoft.com/office/powerpoint/2010/main" val="24579975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4491</TotalTime>
  <Words>2845</Words>
  <Application>Microsoft Office PowerPoint</Application>
  <PresentationFormat>מסך רחב</PresentationFormat>
  <Paragraphs>146</Paragraphs>
  <Slides>13</Slides>
  <Notes>4</Notes>
  <HiddenSlides>0</HiddenSlides>
  <MMClips>0</MMClips>
  <ScaleCrop>false</ScaleCrop>
  <HeadingPairs>
    <vt:vector size="6" baseType="variant">
      <vt:variant>
        <vt:lpstr>גופנים בשימוש</vt:lpstr>
      </vt:variant>
      <vt:variant>
        <vt:i4>9</vt:i4>
      </vt:variant>
      <vt:variant>
        <vt:lpstr>ערכת נושא</vt:lpstr>
      </vt:variant>
      <vt:variant>
        <vt:i4>1</vt:i4>
      </vt:variant>
      <vt:variant>
        <vt:lpstr>כותרות שקופיות</vt:lpstr>
      </vt:variant>
      <vt:variant>
        <vt:i4>13</vt:i4>
      </vt:variant>
    </vt:vector>
  </HeadingPairs>
  <TitlesOfParts>
    <vt:vector size="23" baseType="lpstr">
      <vt:lpstr>-apple-system</vt:lpstr>
      <vt:lpstr>Arial</vt:lpstr>
      <vt:lpstr>Calibri</vt:lpstr>
      <vt:lpstr>Calibri Light</vt:lpstr>
      <vt:lpstr>Heebo</vt:lpstr>
      <vt:lpstr>Open Sans</vt:lpstr>
      <vt:lpstr>proxima-nova</vt:lpstr>
      <vt:lpstr>Roboto</vt:lpstr>
      <vt:lpstr>Wingdings</vt:lpstr>
      <vt:lpstr>office theme</vt:lpstr>
      <vt:lpstr>מצגת של PowerPoint‏</vt:lpstr>
      <vt:lpstr>מצגת של PowerPoint‏</vt:lpstr>
      <vt:lpstr>מוטיבציות</vt:lpstr>
      <vt:lpstr>פוקוס המנמ"ר</vt:lpstr>
      <vt:lpstr>מצגת של PowerPoint‏</vt:lpstr>
      <vt:lpstr>שלבי תוכנית המעבר לענן</vt:lpstr>
      <vt:lpstr>שלבי תוכנית המעבר לענן</vt:lpstr>
      <vt:lpstr>שלבי תוכנית המעבר לענן</vt:lpstr>
      <vt:lpstr>שלבי תוכנית המעבר לענן</vt:lpstr>
      <vt:lpstr>שלבי תוכנית המעבר לענן</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יואב זדה</dc:creator>
  <cp:lastModifiedBy>Ruthie Rosenthal</cp:lastModifiedBy>
  <cp:revision>69</cp:revision>
  <dcterms:created xsi:type="dcterms:W3CDTF">2022-08-29T12:44:04Z</dcterms:created>
  <dcterms:modified xsi:type="dcterms:W3CDTF">2022-09-05T14:38:52Z</dcterms:modified>
</cp:coreProperties>
</file>