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6" r:id="rId2"/>
    <p:sldId id="273" r:id="rId3"/>
    <p:sldId id="285" r:id="rId4"/>
    <p:sldId id="291" r:id="rId5"/>
    <p:sldId id="288" r:id="rId6"/>
    <p:sldId id="289" r:id="rId7"/>
    <p:sldId id="290" r:id="rId8"/>
    <p:sldId id="294" r:id="rId9"/>
    <p:sldId id="298" r:id="rId10"/>
    <p:sldId id="292" r:id="rId11"/>
    <p:sldId id="295" r:id="rId12"/>
    <p:sldId id="293" r:id="rId13"/>
    <p:sldId id="296" r:id="rId14"/>
    <p:sldId id="299" r:id="rId15"/>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67A"/>
    <a:srgbClr val="95D9EF"/>
    <a:srgbClr val="DA9528"/>
    <a:srgbClr val="E40015"/>
    <a:srgbClr val="C70E0F"/>
    <a:srgbClr val="D32031"/>
    <a:srgbClr val="B50010"/>
    <a:srgbClr val="F90016"/>
    <a:srgbClr val="B60010"/>
    <a:srgbClr val="E300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32" autoAdjust="0"/>
    <p:restoredTop sz="86423" autoAdjust="0"/>
  </p:normalViewPr>
  <p:slideViewPr>
    <p:cSldViewPr snapToGrid="0">
      <p:cViewPr varScale="1">
        <p:scale>
          <a:sx n="59" d="100"/>
          <a:sy n="59" d="100"/>
        </p:scale>
        <p:origin x="1176" y="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A1CB6BC7-FA64-4A34-B3FD-A33742B93D21}" type="datetimeFigureOut">
              <a:rPr lang="he-IL" smtClean="0"/>
              <a:t>כ"ב/טבת/תשפ"א</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C4C64891-9B7C-4DB1-91EE-6A65D0E7F70F}" type="slidenum">
              <a:rPr lang="he-IL" smtClean="0"/>
              <a:t>‹#›</a:t>
            </a:fld>
            <a:endParaRPr lang="he-IL"/>
          </a:p>
        </p:txBody>
      </p:sp>
    </p:spTree>
    <p:extLst>
      <p:ext uri="{BB962C8B-B14F-4D97-AF65-F5344CB8AC3E}">
        <p14:creationId xmlns:p14="http://schemas.microsoft.com/office/powerpoint/2010/main" val="143163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he-IL" dirty="0"/>
          </a:p>
        </p:txBody>
      </p:sp>
      <p:sp>
        <p:nvSpPr>
          <p:cNvPr id="4" name="Slide Number Placeholder 3"/>
          <p:cNvSpPr>
            <a:spLocks noGrp="1"/>
          </p:cNvSpPr>
          <p:nvPr>
            <p:ph type="sldNum" sz="quarter" idx="10"/>
          </p:nvPr>
        </p:nvSpPr>
        <p:spPr/>
        <p:txBody>
          <a:bodyPr/>
          <a:lstStyle/>
          <a:p>
            <a:fld id="{C4C64891-9B7C-4DB1-91EE-6A65D0E7F70F}" type="slidenum">
              <a:rPr lang="he-IL" smtClean="0"/>
              <a:t>1</a:t>
            </a:fld>
            <a:endParaRPr lang="he-IL"/>
          </a:p>
        </p:txBody>
      </p:sp>
    </p:spTree>
    <p:extLst>
      <p:ext uri="{BB962C8B-B14F-4D97-AF65-F5344CB8AC3E}">
        <p14:creationId xmlns:p14="http://schemas.microsoft.com/office/powerpoint/2010/main" val="212904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C4C64891-9B7C-4DB1-91EE-6A65D0E7F70F}" type="slidenum">
              <a:rPr lang="he-IL" smtClean="0"/>
              <a:t>11</a:t>
            </a:fld>
            <a:endParaRPr lang="he-IL"/>
          </a:p>
        </p:txBody>
      </p:sp>
    </p:spTree>
    <p:extLst>
      <p:ext uri="{BB962C8B-B14F-4D97-AF65-F5344CB8AC3E}">
        <p14:creationId xmlns:p14="http://schemas.microsoft.com/office/powerpoint/2010/main" val="78866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he-IL" dirty="0"/>
          </a:p>
        </p:txBody>
      </p:sp>
      <p:sp>
        <p:nvSpPr>
          <p:cNvPr id="4" name="Slide Number Placeholder 3"/>
          <p:cNvSpPr>
            <a:spLocks noGrp="1"/>
          </p:cNvSpPr>
          <p:nvPr>
            <p:ph type="sldNum" sz="quarter" idx="10"/>
          </p:nvPr>
        </p:nvSpPr>
        <p:spPr/>
        <p:txBody>
          <a:bodyPr/>
          <a:lstStyle/>
          <a:p>
            <a:fld id="{C4C64891-9B7C-4DB1-91EE-6A65D0E7F70F}" type="slidenum">
              <a:rPr lang="he-IL" smtClean="0"/>
              <a:t>14</a:t>
            </a:fld>
            <a:endParaRPr lang="he-IL"/>
          </a:p>
        </p:txBody>
      </p:sp>
    </p:spTree>
    <p:extLst>
      <p:ext uri="{BB962C8B-B14F-4D97-AF65-F5344CB8AC3E}">
        <p14:creationId xmlns:p14="http://schemas.microsoft.com/office/powerpoint/2010/main" val="211801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AD3F-F1C0-42B3-B946-2D48C2423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7189E533-9E73-4301-A9D3-B4C773ADE3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D0D15E0C-CEF1-499C-83A9-D706D0CCCD82}"/>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5" name="Footer Placeholder 4">
            <a:extLst>
              <a:ext uri="{FF2B5EF4-FFF2-40B4-BE49-F238E27FC236}">
                <a16:creationId xmlns:a16="http://schemas.microsoft.com/office/drawing/2014/main" id="{33B3778F-52C1-485E-9B53-DE33C84B78FD}"/>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ED940AF-E22D-40EE-A6E5-4ACBF2F19DB3}"/>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4202216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A525-71A9-4E50-B5A7-5B6F4F6640C8}"/>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DAE3A8A5-2A26-4C09-AA0D-66C69752BF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0FE0CD60-575F-4CF1-803D-A4FA0B33879E}"/>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5" name="Footer Placeholder 4">
            <a:extLst>
              <a:ext uri="{FF2B5EF4-FFF2-40B4-BE49-F238E27FC236}">
                <a16:creationId xmlns:a16="http://schemas.microsoft.com/office/drawing/2014/main" id="{834CDAF4-B03C-41AD-A6EA-3D72ABA5544C}"/>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AFE0E0A-CE83-4425-93F3-A23D9C3E2171}"/>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262709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3E4B1-225E-44F5-ACF0-9A33DCB8C8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26EFB09-EAD2-4F8C-989F-F35ECB2AB7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FDB06896-C8CF-4983-87F0-2778531CD5BC}"/>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5" name="Footer Placeholder 4">
            <a:extLst>
              <a:ext uri="{FF2B5EF4-FFF2-40B4-BE49-F238E27FC236}">
                <a16:creationId xmlns:a16="http://schemas.microsoft.com/office/drawing/2014/main" id="{5AEC4A39-0EBF-4935-A5A5-5D82EDF243AE}"/>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DD4111AB-D2B3-4157-B842-6650B06ED044}"/>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115164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2634-D311-4460-A910-86728AE9D597}"/>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1A80F322-B106-43E2-AF76-5224B8C110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88AA2B4D-4A7B-44CB-B64A-F4013236660F}"/>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5" name="Footer Placeholder 4">
            <a:extLst>
              <a:ext uri="{FF2B5EF4-FFF2-40B4-BE49-F238E27FC236}">
                <a16:creationId xmlns:a16="http://schemas.microsoft.com/office/drawing/2014/main" id="{2731EFCC-46A6-4135-B00D-E88889C49418}"/>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31F907BB-9B68-4390-8FFE-87ACA19E3710}"/>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21962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7D2D-14EB-4CB2-AE91-6FB476A27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35AE9B92-92EC-4077-8BD0-60468929A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60D24A-4EE6-4D5B-B76E-5911BAD1A060}"/>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5" name="Footer Placeholder 4">
            <a:extLst>
              <a:ext uri="{FF2B5EF4-FFF2-40B4-BE49-F238E27FC236}">
                <a16:creationId xmlns:a16="http://schemas.microsoft.com/office/drawing/2014/main" id="{B16908D2-DCD8-42CF-8E8C-B321C10328C2}"/>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D0C6368-D0B5-4482-8895-5F99B2A2EF4C}"/>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128357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1303-1B54-40E5-8280-1E84E41C12DE}"/>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36F90959-2E00-4ECE-AA38-44FD75EB58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6D8A322D-F323-4634-A848-2EF054F6A9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954D0386-3B02-47B3-A12B-052792FD394B}"/>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6" name="Footer Placeholder 5">
            <a:extLst>
              <a:ext uri="{FF2B5EF4-FFF2-40B4-BE49-F238E27FC236}">
                <a16:creationId xmlns:a16="http://schemas.microsoft.com/office/drawing/2014/main" id="{0163818B-E349-4755-96B6-4A829C2604A6}"/>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DEF79117-FD29-4118-B94E-D2B8A27F0AFB}"/>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40420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E163-C13C-4AC3-A0FD-ADC8E8DB0080}"/>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F66C2FA8-AB32-4FD0-A442-8B6EB77D3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8D9978-88AA-4CE8-B082-5FF7F70206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F4AC37BB-84BE-48D5-817E-090A336E8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A4FAB5-8260-4367-B0D9-D7271D9CC8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536B39E0-2A9A-407D-B89E-EBACD8594722}"/>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8" name="Footer Placeholder 7">
            <a:extLst>
              <a:ext uri="{FF2B5EF4-FFF2-40B4-BE49-F238E27FC236}">
                <a16:creationId xmlns:a16="http://schemas.microsoft.com/office/drawing/2014/main" id="{E28E8A95-DDEA-494D-A478-B04F5CCF81B4}"/>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73A31C2E-6248-48A6-BA75-9186A391F329}"/>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696031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6985-8836-4ADA-9FA7-3C93C9ED3785}"/>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386A0C10-9B55-4DE2-A468-3230CDAA88AF}"/>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4" name="Footer Placeholder 3">
            <a:extLst>
              <a:ext uri="{FF2B5EF4-FFF2-40B4-BE49-F238E27FC236}">
                <a16:creationId xmlns:a16="http://schemas.microsoft.com/office/drawing/2014/main" id="{AC2810B6-5D74-47F0-B325-F2F335E7A71A}"/>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A17085FE-D6B7-4CBD-9F1E-F68F4D83E806}"/>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129403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08148B-8B24-4CEC-8395-9D355256DE73}"/>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3" name="Footer Placeholder 2">
            <a:extLst>
              <a:ext uri="{FF2B5EF4-FFF2-40B4-BE49-F238E27FC236}">
                <a16:creationId xmlns:a16="http://schemas.microsoft.com/office/drawing/2014/main" id="{E7751437-CAC5-4528-B2D4-79F534E08D79}"/>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7C94A91C-2CF4-4B82-B23A-A2EE8727A9BD}"/>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13830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9F5B4-5CD4-4D26-80B8-07D9B58F1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9C0851D6-7CFA-46AF-9517-4DBBA32AC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80691B1A-D1C4-4B5C-AC2A-4B524D07C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4F3446-46C2-4027-8DFA-B420A1C29F31}"/>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6" name="Footer Placeholder 5">
            <a:extLst>
              <a:ext uri="{FF2B5EF4-FFF2-40B4-BE49-F238E27FC236}">
                <a16:creationId xmlns:a16="http://schemas.microsoft.com/office/drawing/2014/main" id="{5ACC4372-EB5D-46DA-95F7-03E7BF14E887}"/>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E761A86F-7EB1-48D1-B80B-16608BC8B5A0}"/>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280921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C96B-948F-405D-BCF5-D9C23E0D9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0EBBBB2D-8FD9-47DC-9466-59C5633D54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592D0F4D-7656-4E37-A28C-D8BD41FE7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F0BA14-9255-4687-9D5C-0D5B323F2150}"/>
              </a:ext>
            </a:extLst>
          </p:cNvPr>
          <p:cNvSpPr>
            <a:spLocks noGrp="1"/>
          </p:cNvSpPr>
          <p:nvPr>
            <p:ph type="dt" sz="half" idx="10"/>
          </p:nvPr>
        </p:nvSpPr>
        <p:spPr/>
        <p:txBody>
          <a:bodyPr/>
          <a:lstStyle/>
          <a:p>
            <a:fld id="{E2D1DCDF-FC3D-4D57-B4DE-D18815B25572}" type="datetimeFigureOut">
              <a:rPr lang="he-IL" smtClean="0"/>
              <a:t>כ"ב/טבת/תשפ"א</a:t>
            </a:fld>
            <a:endParaRPr lang="he-IL"/>
          </a:p>
        </p:txBody>
      </p:sp>
      <p:sp>
        <p:nvSpPr>
          <p:cNvPr id="6" name="Footer Placeholder 5">
            <a:extLst>
              <a:ext uri="{FF2B5EF4-FFF2-40B4-BE49-F238E27FC236}">
                <a16:creationId xmlns:a16="http://schemas.microsoft.com/office/drawing/2014/main" id="{F5E0A278-7D59-44F0-8DC7-BAA414D9566F}"/>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61D0F374-3119-4450-8ED7-F7E133163458}"/>
              </a:ext>
            </a:extLst>
          </p:cNvPr>
          <p:cNvSpPr>
            <a:spLocks noGrp="1"/>
          </p:cNvSpPr>
          <p:nvPr>
            <p:ph type="sldNum" sz="quarter" idx="12"/>
          </p:nvPr>
        </p:nvSpPr>
        <p:spPr/>
        <p:txBody>
          <a:bodyPr/>
          <a:lstStyle/>
          <a:p>
            <a:fld id="{B5EE0A9F-EA21-4A71-8308-F20544E6AE2B}" type="slidenum">
              <a:rPr lang="he-IL" smtClean="0"/>
              <a:t>‹#›</a:t>
            </a:fld>
            <a:endParaRPr lang="he-IL"/>
          </a:p>
        </p:txBody>
      </p:sp>
    </p:spTree>
    <p:extLst>
      <p:ext uri="{BB962C8B-B14F-4D97-AF65-F5344CB8AC3E}">
        <p14:creationId xmlns:p14="http://schemas.microsoft.com/office/powerpoint/2010/main" val="254823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15F1F2-8F13-47AB-A60B-4933273546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F0F3744D-2DDE-42D0-95ED-E060AA95A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9836B2A7-BBB7-43D2-9FBA-1990480DD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DCDF-FC3D-4D57-B4DE-D18815B25572}" type="datetimeFigureOut">
              <a:rPr lang="he-IL" smtClean="0"/>
              <a:t>כ"ב/טבת/תשפ"א</a:t>
            </a:fld>
            <a:endParaRPr lang="he-IL"/>
          </a:p>
        </p:txBody>
      </p:sp>
      <p:sp>
        <p:nvSpPr>
          <p:cNvPr id="5" name="Footer Placeholder 4">
            <a:extLst>
              <a:ext uri="{FF2B5EF4-FFF2-40B4-BE49-F238E27FC236}">
                <a16:creationId xmlns:a16="http://schemas.microsoft.com/office/drawing/2014/main" id="{9A03AE03-9E9C-4104-96A8-068ADC117A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A004FBF3-6A83-40D5-92B8-A00BB122B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E0A9F-EA21-4A71-8308-F20544E6AE2B}" type="slidenum">
              <a:rPr lang="he-IL" smtClean="0"/>
              <a:t>‹#›</a:t>
            </a:fld>
            <a:endParaRPr lang="he-IL"/>
          </a:p>
        </p:txBody>
      </p:sp>
    </p:spTree>
    <p:extLst>
      <p:ext uri="{BB962C8B-B14F-4D97-AF65-F5344CB8AC3E}">
        <p14:creationId xmlns:p14="http://schemas.microsoft.com/office/powerpoint/2010/main" val="3011288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32.svg"/><Relationship Id="rId4" Type="http://schemas.openxmlformats.org/officeDocument/2006/relationships/image" Target="../media/image8.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8.sv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8.svg"/><Relationship Id="rId7"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7.jpg"/><Relationship Id="rId4" Type="http://schemas.openxmlformats.org/officeDocument/2006/relationships/image" Target="../media/image10.png"/><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0D985FD-74ED-44F3-A227-B6281A3482A0}"/>
              </a:ext>
            </a:extLst>
          </p:cNvPr>
          <p:cNvPicPr>
            <a:picLocks noChangeAspect="1"/>
          </p:cNvPicPr>
          <p:nvPr/>
        </p:nvPicPr>
        <p:blipFill rotWithShape="1">
          <a:blip r:embed="rId3">
            <a:extLst>
              <a:ext uri="{28A0092B-C50C-407E-A947-70E740481C1C}">
                <a14:useLocalDpi xmlns:a14="http://schemas.microsoft.com/office/drawing/2010/main" val="0"/>
              </a:ext>
            </a:extLst>
          </a:blip>
          <a:srcRect l="547" t="5012"/>
          <a:stretch/>
        </p:blipFill>
        <p:spPr>
          <a:xfrm>
            <a:off x="0" y="0"/>
            <a:ext cx="12241646" cy="6930189"/>
          </a:xfrm>
          <a:prstGeom prst="rect">
            <a:avLst/>
          </a:prstGeom>
        </p:spPr>
      </p:pic>
      <p:pic>
        <p:nvPicPr>
          <p:cNvPr id="6" name="גרפיקה 5">
            <a:extLst>
              <a:ext uri="{FF2B5EF4-FFF2-40B4-BE49-F238E27FC236}">
                <a16:creationId xmlns:a16="http://schemas.microsoft.com/office/drawing/2014/main" id="{B18B79FB-9949-4E0A-8440-CC76F2B58E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1317" y="1990937"/>
            <a:ext cx="4349365" cy="3435518"/>
          </a:xfrm>
          <a:prstGeom prst="rect">
            <a:avLst/>
          </a:prstGeom>
        </p:spPr>
      </p:pic>
      <p:pic>
        <p:nvPicPr>
          <p:cNvPr id="4" name="תמונה 3">
            <a:extLst>
              <a:ext uri="{FF2B5EF4-FFF2-40B4-BE49-F238E27FC236}">
                <a16:creationId xmlns:a16="http://schemas.microsoft.com/office/drawing/2014/main" id="{A97EB72F-A356-47DE-8D6D-797884203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912" y="4865820"/>
            <a:ext cx="1400175" cy="1419225"/>
          </a:xfrm>
          <a:prstGeom prst="rect">
            <a:avLst/>
          </a:prstGeom>
        </p:spPr>
      </p:pic>
      <p:pic>
        <p:nvPicPr>
          <p:cNvPr id="16" name="גרפיקה 15">
            <a:extLst>
              <a:ext uri="{FF2B5EF4-FFF2-40B4-BE49-F238E27FC236}">
                <a16:creationId xmlns:a16="http://schemas.microsoft.com/office/drawing/2014/main" id="{0DD7729E-A6AA-4D78-AEA2-DFD0AE9260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33925" y="443151"/>
            <a:ext cx="2724150" cy="1200150"/>
          </a:xfrm>
          <a:prstGeom prst="rect">
            <a:avLst/>
          </a:prstGeom>
        </p:spPr>
      </p:pic>
    </p:spTree>
    <p:extLst>
      <p:ext uri="{BB962C8B-B14F-4D97-AF65-F5344CB8AC3E}">
        <p14:creationId xmlns:p14="http://schemas.microsoft.com/office/powerpoint/2010/main" val="25318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F3FD26E-8CC2-4091-A827-15AA36FE19FF}"/>
              </a:ext>
            </a:extLst>
          </p:cNvPr>
          <p:cNvPicPr>
            <a:picLocks noChangeAspect="1"/>
          </p:cNvPicPr>
          <p:nvPr/>
        </p:nvPicPr>
        <p:blipFill rotWithShape="1">
          <a:blip r:embed="rId2">
            <a:extLst>
              <a:ext uri="{28A0092B-C50C-407E-A947-70E740481C1C}">
                <a14:useLocalDpi xmlns:a14="http://schemas.microsoft.com/office/drawing/2010/main" val="0"/>
              </a:ext>
            </a:extLst>
          </a:blip>
          <a:srcRect l="547" t="5012"/>
          <a:stretch/>
        </p:blipFill>
        <p:spPr>
          <a:xfrm>
            <a:off x="0" y="0"/>
            <a:ext cx="12241646" cy="6930189"/>
          </a:xfrm>
          <a:prstGeom prst="rect">
            <a:avLst/>
          </a:prstGeom>
        </p:spPr>
      </p:pic>
      <p:pic>
        <p:nvPicPr>
          <p:cNvPr id="2" name="גרפיקה 1">
            <a:extLst>
              <a:ext uri="{FF2B5EF4-FFF2-40B4-BE49-F238E27FC236}">
                <a16:creationId xmlns:a16="http://schemas.microsoft.com/office/drawing/2014/main" id="{6B363CA0-E3B7-4E4E-B54B-F9587910D0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9548" y="1500187"/>
            <a:ext cx="5162550" cy="3857625"/>
          </a:xfrm>
          <a:prstGeom prst="rect">
            <a:avLst/>
          </a:prstGeom>
        </p:spPr>
      </p:pic>
    </p:spTree>
    <p:extLst>
      <p:ext uri="{BB962C8B-B14F-4D97-AF65-F5344CB8AC3E}">
        <p14:creationId xmlns:p14="http://schemas.microsoft.com/office/powerpoint/2010/main" val="3566009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CF6D4EB7-5858-4BF7-BC90-EC0EFCD46F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520617"/>
            <a:ext cx="12192000" cy="5337384"/>
          </a:xfrm>
          <a:prstGeom prst="rect">
            <a:avLst/>
          </a:prstGeom>
        </p:spPr>
      </p:pic>
      <p:cxnSp>
        <p:nvCxnSpPr>
          <p:cNvPr id="5" name="מחבר ישר 4">
            <a:extLst>
              <a:ext uri="{FF2B5EF4-FFF2-40B4-BE49-F238E27FC236}">
                <a16:creationId xmlns:a16="http://schemas.microsoft.com/office/drawing/2014/main" id="{FA09B519-89B9-402B-A5AF-C284A8642F1E}"/>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sp>
        <p:nvSpPr>
          <p:cNvPr id="22" name="מלבן 21">
            <a:extLst>
              <a:ext uri="{FF2B5EF4-FFF2-40B4-BE49-F238E27FC236}">
                <a16:creationId xmlns:a16="http://schemas.microsoft.com/office/drawing/2014/main" id="{35B86E61-008D-4198-AD26-D3C426901D5D}"/>
              </a:ext>
            </a:extLst>
          </p:cNvPr>
          <p:cNvSpPr/>
          <p:nvPr/>
        </p:nvSpPr>
        <p:spPr>
          <a:xfrm>
            <a:off x="8328261" y="2982242"/>
            <a:ext cx="2646947" cy="1815882"/>
          </a:xfrm>
          <a:prstGeom prst="rect">
            <a:avLst/>
          </a:prstGeom>
        </p:spPr>
        <p:txBody>
          <a:bodyPr wrap="square">
            <a:spAutoFit/>
          </a:bodyPr>
          <a:lstStyle/>
          <a:p>
            <a:pPr algn="ctr" rtl="1"/>
            <a:r>
              <a:rPr lang="he-IL" sz="2800" b="1" i="0" dirty="0">
                <a:solidFill>
                  <a:schemeClr val="bg1"/>
                </a:solidFill>
                <a:effectLst/>
                <a:latin typeface="Segoe UI Light" panose="020B0502040204020203" pitchFamily="34" charset="0"/>
                <a:cs typeface="Segoe UI Light" panose="020B0502040204020203" pitchFamily="34" charset="0"/>
              </a:rPr>
              <a:t>רשות התקשוב הממשלתי</a:t>
            </a:r>
          </a:p>
          <a:p>
            <a:pPr algn="ctr" rtl="1"/>
            <a:r>
              <a:rPr lang="he-IL" sz="2800" b="1" i="0" dirty="0">
                <a:solidFill>
                  <a:srgbClr val="95D9EF"/>
                </a:solidFill>
                <a:effectLst/>
                <a:latin typeface="Segoe UI Light" panose="020B0502040204020203" pitchFamily="34" charset="0"/>
                <a:cs typeface="Segoe UI Light" panose="020B0502040204020203" pitchFamily="34" charset="0"/>
              </a:rPr>
              <a:t>קורפוס השפה העברית</a:t>
            </a:r>
            <a:endParaRPr lang="he-IL" sz="2800" b="1" dirty="0">
              <a:solidFill>
                <a:srgbClr val="95D9EF"/>
              </a:solidFill>
              <a:latin typeface="Segoe UI Light" panose="020B0502040204020203" pitchFamily="34" charset="0"/>
              <a:cs typeface="Segoe UI Light" panose="020B0502040204020203" pitchFamily="34" charset="0"/>
            </a:endParaRPr>
          </a:p>
        </p:txBody>
      </p:sp>
      <p:pic>
        <p:nvPicPr>
          <p:cNvPr id="20" name="תמונה 19">
            <a:extLst>
              <a:ext uri="{FF2B5EF4-FFF2-40B4-BE49-F238E27FC236}">
                <a16:creationId xmlns:a16="http://schemas.microsoft.com/office/drawing/2014/main" id="{BADF955A-8036-4B64-9227-AE822F7B9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
        <p:nvSpPr>
          <p:cNvPr id="23" name="מלבן 22">
            <a:extLst>
              <a:ext uri="{FF2B5EF4-FFF2-40B4-BE49-F238E27FC236}">
                <a16:creationId xmlns:a16="http://schemas.microsoft.com/office/drawing/2014/main" id="{95E0934E-7938-4916-8AF2-CE48CE024C21}"/>
              </a:ext>
            </a:extLst>
          </p:cNvPr>
          <p:cNvSpPr/>
          <p:nvPr/>
        </p:nvSpPr>
        <p:spPr>
          <a:xfrm>
            <a:off x="4665808" y="2982242"/>
            <a:ext cx="2860384" cy="1815882"/>
          </a:xfrm>
          <a:prstGeom prst="rect">
            <a:avLst/>
          </a:prstGeom>
        </p:spPr>
        <p:txBody>
          <a:bodyPr wrap="square">
            <a:spAutoFit/>
          </a:bodyPr>
          <a:lstStyle/>
          <a:p>
            <a:pPr algn="ctr" rtl="1"/>
            <a:r>
              <a:rPr lang="he-IL" sz="2800" b="1" i="0" dirty="0">
                <a:solidFill>
                  <a:schemeClr val="bg1"/>
                </a:solidFill>
                <a:effectLst/>
                <a:latin typeface="Segoe UI Light" panose="020B0502040204020203" pitchFamily="34" charset="0"/>
                <a:cs typeface="Segoe UI Light" panose="020B0502040204020203" pitchFamily="34" charset="0"/>
              </a:rPr>
              <a:t>מנורה מבטחים</a:t>
            </a:r>
            <a:endParaRPr lang="he-IL" sz="2800" b="1" dirty="0">
              <a:solidFill>
                <a:schemeClr val="bg1"/>
              </a:solidFill>
              <a:latin typeface="Segoe UI Light" panose="020B0502040204020203" pitchFamily="34" charset="0"/>
              <a:cs typeface="Segoe UI Light" panose="020B0502040204020203" pitchFamily="34" charset="0"/>
            </a:endParaRPr>
          </a:p>
          <a:p>
            <a:pPr algn="ctr" rtl="1"/>
            <a:r>
              <a:rPr lang="he-IL" sz="2800" b="1" i="0" dirty="0">
                <a:solidFill>
                  <a:srgbClr val="95D9EF"/>
                </a:solidFill>
                <a:effectLst/>
                <a:latin typeface="Segoe UI Light" panose="020B0502040204020203" pitchFamily="34" charset="0"/>
                <a:cs typeface="Segoe UI Light" panose="020B0502040204020203" pitchFamily="34" charset="0"/>
              </a:rPr>
              <a:t>האוטומציה של תהליך פיענוח מסמכים רפואיים</a:t>
            </a:r>
            <a:endParaRPr lang="he-IL" sz="2800" b="1" dirty="0">
              <a:solidFill>
                <a:srgbClr val="95D9EF"/>
              </a:solidFill>
              <a:latin typeface="Segoe UI Light" panose="020B0502040204020203" pitchFamily="34" charset="0"/>
              <a:cs typeface="Segoe UI Light" panose="020B0502040204020203" pitchFamily="34" charset="0"/>
            </a:endParaRPr>
          </a:p>
        </p:txBody>
      </p:sp>
      <p:sp>
        <p:nvSpPr>
          <p:cNvPr id="25" name="מלבן 24">
            <a:extLst>
              <a:ext uri="{FF2B5EF4-FFF2-40B4-BE49-F238E27FC236}">
                <a16:creationId xmlns:a16="http://schemas.microsoft.com/office/drawing/2014/main" id="{43ED64B8-54CC-468C-BA5A-935B347353BB}"/>
              </a:ext>
            </a:extLst>
          </p:cNvPr>
          <p:cNvSpPr/>
          <p:nvPr/>
        </p:nvSpPr>
        <p:spPr>
          <a:xfrm>
            <a:off x="1592062" y="2982242"/>
            <a:ext cx="2860384" cy="954107"/>
          </a:xfrm>
          <a:prstGeom prst="rect">
            <a:avLst/>
          </a:prstGeom>
        </p:spPr>
        <p:txBody>
          <a:bodyPr wrap="square">
            <a:spAutoFit/>
          </a:bodyPr>
          <a:lstStyle/>
          <a:p>
            <a:pPr algn="ctr" rtl="1"/>
            <a:r>
              <a:rPr lang="he-IL" sz="2800" b="1" i="0" dirty="0">
                <a:solidFill>
                  <a:schemeClr val="bg1"/>
                </a:solidFill>
                <a:effectLst/>
                <a:latin typeface="Segoe UI Light" panose="020B0502040204020203" pitchFamily="34" charset="0"/>
                <a:cs typeface="Segoe UI Light" panose="020B0502040204020203" pitchFamily="34" charset="0"/>
              </a:rPr>
              <a:t>עיריית ירושלים</a:t>
            </a:r>
          </a:p>
          <a:p>
            <a:pPr algn="ctr" rtl="1"/>
            <a:r>
              <a:rPr lang="he-IL" sz="2800" b="1" i="0" dirty="0">
                <a:solidFill>
                  <a:srgbClr val="95D9EF"/>
                </a:solidFill>
                <a:effectLst/>
                <a:latin typeface="Segoe UI Light" panose="020B0502040204020203" pitchFamily="34" charset="0"/>
                <a:cs typeface="Segoe UI Light" panose="020B0502040204020203" pitchFamily="34" charset="0"/>
              </a:rPr>
              <a:t>קליק לתושב</a:t>
            </a:r>
            <a:endParaRPr lang="he-IL" sz="2800" b="1" dirty="0">
              <a:solidFill>
                <a:srgbClr val="95D9EF"/>
              </a:solidFill>
              <a:latin typeface="Segoe UI Light" panose="020B0502040204020203" pitchFamily="34" charset="0"/>
              <a:cs typeface="Segoe UI Light" panose="020B0502040204020203" pitchFamily="34" charset="0"/>
            </a:endParaRPr>
          </a:p>
        </p:txBody>
      </p:sp>
      <p:cxnSp>
        <p:nvCxnSpPr>
          <p:cNvPr id="30" name="מחבר ישר 29">
            <a:extLst>
              <a:ext uri="{FF2B5EF4-FFF2-40B4-BE49-F238E27FC236}">
                <a16:creationId xmlns:a16="http://schemas.microsoft.com/office/drawing/2014/main" id="{F0369B2E-D826-4B13-8C25-DDFE072F6D45}"/>
              </a:ext>
            </a:extLst>
          </p:cNvPr>
          <p:cNvCxnSpPr>
            <a:cxnSpLocks/>
            <a:endCxn id="4" idx="2"/>
          </p:cNvCxnSpPr>
          <p:nvPr/>
        </p:nvCxnSpPr>
        <p:spPr>
          <a:xfrm>
            <a:off x="6096000" y="5175247"/>
            <a:ext cx="0" cy="1682754"/>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31" name="אליפסה 30">
            <a:extLst>
              <a:ext uri="{FF2B5EF4-FFF2-40B4-BE49-F238E27FC236}">
                <a16:creationId xmlns:a16="http://schemas.microsoft.com/office/drawing/2014/main" id="{C5F469D9-A5FD-4A41-AC03-C85F22E61851}"/>
              </a:ext>
            </a:extLst>
          </p:cNvPr>
          <p:cNvSpPr/>
          <p:nvPr/>
        </p:nvSpPr>
        <p:spPr>
          <a:xfrm>
            <a:off x="6047874" y="5141279"/>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4" name="מחבר ישר 33">
            <a:extLst>
              <a:ext uri="{FF2B5EF4-FFF2-40B4-BE49-F238E27FC236}">
                <a16:creationId xmlns:a16="http://schemas.microsoft.com/office/drawing/2014/main" id="{86038697-0151-4B8D-B331-66BAADC58D6B}"/>
              </a:ext>
            </a:extLst>
          </p:cNvPr>
          <p:cNvCxnSpPr>
            <a:cxnSpLocks/>
          </p:cNvCxnSpPr>
          <p:nvPr/>
        </p:nvCxnSpPr>
        <p:spPr>
          <a:xfrm>
            <a:off x="3022254" y="4631625"/>
            <a:ext cx="0" cy="2226375"/>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35" name="אליפסה 34">
            <a:extLst>
              <a:ext uri="{FF2B5EF4-FFF2-40B4-BE49-F238E27FC236}">
                <a16:creationId xmlns:a16="http://schemas.microsoft.com/office/drawing/2014/main" id="{6859D87A-E845-459E-9587-1542EA275A7C}"/>
              </a:ext>
            </a:extLst>
          </p:cNvPr>
          <p:cNvSpPr/>
          <p:nvPr/>
        </p:nvSpPr>
        <p:spPr>
          <a:xfrm>
            <a:off x="2974128" y="4597657"/>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מלבן 41">
            <a:extLst>
              <a:ext uri="{FF2B5EF4-FFF2-40B4-BE49-F238E27FC236}">
                <a16:creationId xmlns:a16="http://schemas.microsoft.com/office/drawing/2014/main" id="{EDE6711F-13BC-4148-BF35-08462E8C2F48}"/>
              </a:ext>
            </a:extLst>
          </p:cNvPr>
          <p:cNvSpPr/>
          <p:nvPr/>
        </p:nvSpPr>
        <p:spPr>
          <a:xfrm>
            <a:off x="2201444" y="1906350"/>
            <a:ext cx="1590532" cy="89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1" name="תמונה 40">
            <a:extLst>
              <a:ext uri="{FF2B5EF4-FFF2-40B4-BE49-F238E27FC236}">
                <a16:creationId xmlns:a16="http://schemas.microsoft.com/office/drawing/2014/main" id="{1C49BEE2-9724-4660-A469-77CA779A0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8154" y="1848930"/>
            <a:ext cx="1341883" cy="1006412"/>
          </a:xfrm>
          <a:prstGeom prst="rect">
            <a:avLst/>
          </a:prstGeom>
        </p:spPr>
      </p:pic>
      <p:sp>
        <p:nvSpPr>
          <p:cNvPr id="46" name="מלבן 45">
            <a:extLst>
              <a:ext uri="{FF2B5EF4-FFF2-40B4-BE49-F238E27FC236}">
                <a16:creationId xmlns:a16="http://schemas.microsoft.com/office/drawing/2014/main" id="{584A45CF-57E7-4273-A98E-E950B5188616}"/>
              </a:ext>
            </a:extLst>
          </p:cNvPr>
          <p:cNvSpPr/>
          <p:nvPr/>
        </p:nvSpPr>
        <p:spPr>
          <a:xfrm>
            <a:off x="5348860" y="1919091"/>
            <a:ext cx="1590532" cy="89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5" name="תמונה 44">
            <a:extLst>
              <a:ext uri="{FF2B5EF4-FFF2-40B4-BE49-F238E27FC236}">
                <a16:creationId xmlns:a16="http://schemas.microsoft.com/office/drawing/2014/main" id="{418F68F5-2207-4420-A097-086807BE30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302" y="1873397"/>
            <a:ext cx="1746405" cy="881764"/>
          </a:xfrm>
          <a:prstGeom prst="rect">
            <a:avLst/>
          </a:prstGeom>
        </p:spPr>
      </p:pic>
      <p:sp>
        <p:nvSpPr>
          <p:cNvPr id="47" name="מלבן 46">
            <a:extLst>
              <a:ext uri="{FF2B5EF4-FFF2-40B4-BE49-F238E27FC236}">
                <a16:creationId xmlns:a16="http://schemas.microsoft.com/office/drawing/2014/main" id="{E41421BA-698F-4DA5-A5F7-6741334D00FA}"/>
              </a:ext>
            </a:extLst>
          </p:cNvPr>
          <p:cNvSpPr/>
          <p:nvPr/>
        </p:nvSpPr>
        <p:spPr>
          <a:xfrm>
            <a:off x="8664972" y="1906350"/>
            <a:ext cx="1888207" cy="89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9" name="תמונה 48">
            <a:extLst>
              <a:ext uri="{FF2B5EF4-FFF2-40B4-BE49-F238E27FC236}">
                <a16:creationId xmlns:a16="http://schemas.microsoft.com/office/drawing/2014/main" id="{ED2E12EB-63C4-4C4B-8EBE-4C8CAE037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7432" y="2156134"/>
            <a:ext cx="1509217" cy="392004"/>
          </a:xfrm>
          <a:prstGeom prst="rect">
            <a:avLst/>
          </a:prstGeom>
        </p:spPr>
      </p:pic>
      <p:cxnSp>
        <p:nvCxnSpPr>
          <p:cNvPr id="50" name="מחבר ישר 49">
            <a:extLst>
              <a:ext uri="{FF2B5EF4-FFF2-40B4-BE49-F238E27FC236}">
                <a16:creationId xmlns:a16="http://schemas.microsoft.com/office/drawing/2014/main" id="{798EA6FD-981F-471B-9172-FBB2738414ED}"/>
              </a:ext>
            </a:extLst>
          </p:cNvPr>
          <p:cNvCxnSpPr>
            <a:cxnSpLocks/>
          </p:cNvCxnSpPr>
          <p:nvPr/>
        </p:nvCxnSpPr>
        <p:spPr>
          <a:xfrm>
            <a:off x="9655743" y="5175246"/>
            <a:ext cx="0" cy="1682754"/>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51" name="אליפסה 50">
            <a:extLst>
              <a:ext uri="{FF2B5EF4-FFF2-40B4-BE49-F238E27FC236}">
                <a16:creationId xmlns:a16="http://schemas.microsoft.com/office/drawing/2014/main" id="{62A35DB8-F839-40C3-A270-654991758904}"/>
              </a:ext>
            </a:extLst>
          </p:cNvPr>
          <p:cNvSpPr/>
          <p:nvPr/>
        </p:nvSpPr>
        <p:spPr>
          <a:xfrm>
            <a:off x="9607617" y="5141278"/>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2" name="גרפיקה 51">
            <a:extLst>
              <a:ext uri="{FF2B5EF4-FFF2-40B4-BE49-F238E27FC236}">
                <a16:creationId xmlns:a16="http://schemas.microsoft.com/office/drawing/2014/main" id="{057C6BDA-82FF-49B6-AEEB-795DC747D5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64040" y="126746"/>
            <a:ext cx="6063917" cy="1176581"/>
          </a:xfrm>
          <a:prstGeom prst="rect">
            <a:avLst/>
          </a:prstGeom>
        </p:spPr>
      </p:pic>
    </p:spTree>
    <p:extLst>
      <p:ext uri="{BB962C8B-B14F-4D97-AF65-F5344CB8AC3E}">
        <p14:creationId xmlns:p14="http://schemas.microsoft.com/office/powerpoint/2010/main" val="341958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F3FD26E-8CC2-4091-A827-15AA36FE19FF}"/>
              </a:ext>
            </a:extLst>
          </p:cNvPr>
          <p:cNvPicPr>
            <a:picLocks noChangeAspect="1"/>
          </p:cNvPicPr>
          <p:nvPr/>
        </p:nvPicPr>
        <p:blipFill rotWithShape="1">
          <a:blip r:embed="rId2">
            <a:extLst>
              <a:ext uri="{28A0092B-C50C-407E-A947-70E740481C1C}">
                <a14:useLocalDpi xmlns:a14="http://schemas.microsoft.com/office/drawing/2010/main" val="0"/>
              </a:ext>
            </a:extLst>
          </a:blip>
          <a:srcRect l="547" t="5012"/>
          <a:stretch/>
        </p:blipFill>
        <p:spPr>
          <a:xfrm>
            <a:off x="0" y="0"/>
            <a:ext cx="12241646" cy="6930189"/>
          </a:xfrm>
          <a:prstGeom prst="rect">
            <a:avLst/>
          </a:prstGeom>
        </p:spPr>
      </p:pic>
      <p:pic>
        <p:nvPicPr>
          <p:cNvPr id="3" name="גרפיקה 2">
            <a:extLst>
              <a:ext uri="{FF2B5EF4-FFF2-40B4-BE49-F238E27FC236}">
                <a16:creationId xmlns:a16="http://schemas.microsoft.com/office/drawing/2014/main" id="{2218C9DD-812A-43F6-A7E2-B144EF4BDA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5584" y="1529799"/>
            <a:ext cx="6660832" cy="3798401"/>
          </a:xfrm>
          <a:prstGeom prst="rect">
            <a:avLst/>
          </a:prstGeom>
        </p:spPr>
      </p:pic>
    </p:spTree>
    <p:extLst>
      <p:ext uri="{BB962C8B-B14F-4D97-AF65-F5344CB8AC3E}">
        <p14:creationId xmlns:p14="http://schemas.microsoft.com/office/powerpoint/2010/main" val="280643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CF6D4EB7-5858-4BF7-BC90-EC0EFCD46F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20617"/>
            <a:ext cx="12192000" cy="5337384"/>
          </a:xfrm>
          <a:prstGeom prst="rect">
            <a:avLst/>
          </a:prstGeom>
        </p:spPr>
      </p:pic>
      <p:sp>
        <p:nvSpPr>
          <p:cNvPr id="27" name="מלבן 26">
            <a:extLst>
              <a:ext uri="{FF2B5EF4-FFF2-40B4-BE49-F238E27FC236}">
                <a16:creationId xmlns:a16="http://schemas.microsoft.com/office/drawing/2014/main" id="{EA31B965-6377-4679-B85E-B56B5732BF4B}"/>
              </a:ext>
            </a:extLst>
          </p:cNvPr>
          <p:cNvSpPr/>
          <p:nvPr/>
        </p:nvSpPr>
        <p:spPr>
          <a:xfrm>
            <a:off x="9021802" y="1927201"/>
            <a:ext cx="1174282" cy="89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5" name="מחבר ישר 4">
            <a:extLst>
              <a:ext uri="{FF2B5EF4-FFF2-40B4-BE49-F238E27FC236}">
                <a16:creationId xmlns:a16="http://schemas.microsoft.com/office/drawing/2014/main" id="{FA09B519-89B9-402B-A5AF-C284A8642F1E}"/>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sp>
        <p:nvSpPr>
          <p:cNvPr id="22" name="מלבן 21">
            <a:extLst>
              <a:ext uri="{FF2B5EF4-FFF2-40B4-BE49-F238E27FC236}">
                <a16:creationId xmlns:a16="http://schemas.microsoft.com/office/drawing/2014/main" id="{35B86E61-008D-4198-AD26-D3C426901D5D}"/>
              </a:ext>
            </a:extLst>
          </p:cNvPr>
          <p:cNvSpPr/>
          <p:nvPr/>
        </p:nvSpPr>
        <p:spPr>
          <a:xfrm>
            <a:off x="8326693" y="3054128"/>
            <a:ext cx="2646947" cy="954107"/>
          </a:xfrm>
          <a:prstGeom prst="rect">
            <a:avLst/>
          </a:prstGeom>
        </p:spPr>
        <p:txBody>
          <a:bodyPr wrap="square">
            <a:spAutoFit/>
          </a:bodyPr>
          <a:lstStyle/>
          <a:p>
            <a:pPr algn="ctr" rtl="1"/>
            <a:r>
              <a:rPr lang="he-IL" sz="2800" b="1" i="0" dirty="0">
                <a:solidFill>
                  <a:schemeClr val="bg1"/>
                </a:solidFill>
                <a:effectLst/>
                <a:latin typeface="Segoe UI Light" panose="020B0502040204020203" pitchFamily="34" charset="0"/>
                <a:cs typeface="Segoe UI Light" panose="020B0502040204020203" pitchFamily="34" charset="0"/>
              </a:rPr>
              <a:t>רשות המיסים</a:t>
            </a:r>
            <a:r>
              <a:rPr lang="he-IL" sz="2800" b="1" i="0" dirty="0">
                <a:solidFill>
                  <a:srgbClr val="95D9EF"/>
                </a:solidFill>
                <a:effectLst/>
                <a:latin typeface="Segoe UI Light" panose="020B0502040204020203" pitchFamily="34" charset="0"/>
                <a:cs typeface="Segoe UI Light" panose="020B0502040204020203" pitchFamily="34" charset="0"/>
              </a:rPr>
              <a:t> </a:t>
            </a:r>
          </a:p>
          <a:p>
            <a:pPr algn="ctr" rtl="1"/>
            <a:r>
              <a:rPr lang="he-IL" sz="2800" b="1" i="0" dirty="0">
                <a:solidFill>
                  <a:srgbClr val="95D9EF"/>
                </a:solidFill>
                <a:effectLst/>
                <a:latin typeface="Segoe UI Light" panose="020B0502040204020203" pitchFamily="34" charset="0"/>
                <a:cs typeface="Segoe UI Light" panose="020B0502040204020203" pitchFamily="34" charset="0"/>
              </a:rPr>
              <a:t>מענקי קורונה</a:t>
            </a:r>
            <a:endParaRPr lang="he-IL" sz="2800" b="1" dirty="0">
              <a:solidFill>
                <a:srgbClr val="95D9EF"/>
              </a:solidFill>
              <a:latin typeface="Segoe UI Light" panose="020B0502040204020203" pitchFamily="34" charset="0"/>
              <a:cs typeface="Segoe UI Light" panose="020B0502040204020203" pitchFamily="34" charset="0"/>
            </a:endParaRPr>
          </a:p>
        </p:txBody>
      </p:sp>
      <p:pic>
        <p:nvPicPr>
          <p:cNvPr id="20" name="תמונה 19">
            <a:extLst>
              <a:ext uri="{FF2B5EF4-FFF2-40B4-BE49-F238E27FC236}">
                <a16:creationId xmlns:a16="http://schemas.microsoft.com/office/drawing/2014/main" id="{BADF955A-8036-4B64-9227-AE822F7B9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
        <p:nvSpPr>
          <p:cNvPr id="23" name="מלבן 22">
            <a:extLst>
              <a:ext uri="{FF2B5EF4-FFF2-40B4-BE49-F238E27FC236}">
                <a16:creationId xmlns:a16="http://schemas.microsoft.com/office/drawing/2014/main" id="{95E0934E-7938-4916-8AF2-CE48CE024C21}"/>
              </a:ext>
            </a:extLst>
          </p:cNvPr>
          <p:cNvSpPr/>
          <p:nvPr/>
        </p:nvSpPr>
        <p:spPr>
          <a:xfrm>
            <a:off x="2945331" y="3037904"/>
            <a:ext cx="4774130" cy="954107"/>
          </a:xfrm>
          <a:prstGeom prst="rect">
            <a:avLst/>
          </a:prstGeom>
        </p:spPr>
        <p:txBody>
          <a:bodyPr wrap="square">
            <a:spAutoFit/>
          </a:bodyPr>
          <a:lstStyle/>
          <a:p>
            <a:pPr algn="ctr" rtl="1"/>
            <a:r>
              <a:rPr lang="he-IL" sz="2800" b="1" i="0" dirty="0">
                <a:solidFill>
                  <a:schemeClr val="bg1"/>
                </a:solidFill>
                <a:effectLst/>
                <a:latin typeface="Segoe UI Light" panose="020B0502040204020203" pitchFamily="34" charset="0"/>
                <a:cs typeface="Segoe UI Light" panose="020B0502040204020203" pitchFamily="34" charset="0"/>
              </a:rPr>
              <a:t>אוניברסיטת חיפה </a:t>
            </a:r>
          </a:p>
          <a:p>
            <a:pPr algn="ctr" rtl="1"/>
            <a:r>
              <a:rPr lang="he-IL" sz="2800" b="0" i="0" dirty="0">
                <a:solidFill>
                  <a:srgbClr val="95D9EF"/>
                </a:solidFill>
                <a:effectLst/>
                <a:latin typeface="Segoe UI Light" panose="020B0502040204020203" pitchFamily="34" charset="0"/>
                <a:cs typeface="Segoe UI Light" panose="020B0502040204020203" pitchFamily="34" charset="0"/>
              </a:rPr>
              <a:t>טרנספורמציה</a:t>
            </a:r>
            <a:r>
              <a:rPr lang="he-IL" sz="2800" b="1" i="0" dirty="0">
                <a:solidFill>
                  <a:srgbClr val="95D9EF"/>
                </a:solidFill>
                <a:effectLst/>
                <a:latin typeface="Segoe UI Light" panose="020B0502040204020203" pitchFamily="34" charset="0"/>
                <a:cs typeface="Segoe UI Light" panose="020B0502040204020203" pitchFamily="34" charset="0"/>
              </a:rPr>
              <a:t> בתקופה קורונה</a:t>
            </a:r>
            <a:endParaRPr lang="he-IL" sz="2800" b="1" dirty="0">
              <a:solidFill>
                <a:srgbClr val="95D9EF"/>
              </a:solidFill>
              <a:latin typeface="Segoe UI Light" panose="020B0502040204020203" pitchFamily="34" charset="0"/>
              <a:cs typeface="Segoe UI Light" panose="020B0502040204020203" pitchFamily="34" charset="0"/>
            </a:endParaRPr>
          </a:p>
        </p:txBody>
      </p:sp>
      <p:cxnSp>
        <p:nvCxnSpPr>
          <p:cNvPr id="28" name="מחבר ישר 27">
            <a:extLst>
              <a:ext uri="{FF2B5EF4-FFF2-40B4-BE49-F238E27FC236}">
                <a16:creationId xmlns:a16="http://schemas.microsoft.com/office/drawing/2014/main" id="{DEF53FC0-99CE-4C1C-BBDB-23401412D904}"/>
              </a:ext>
            </a:extLst>
          </p:cNvPr>
          <p:cNvCxnSpPr>
            <a:cxnSpLocks/>
          </p:cNvCxnSpPr>
          <p:nvPr/>
        </p:nvCxnSpPr>
        <p:spPr>
          <a:xfrm>
            <a:off x="9650167" y="4431116"/>
            <a:ext cx="0" cy="2426884"/>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29" name="אליפסה 28">
            <a:extLst>
              <a:ext uri="{FF2B5EF4-FFF2-40B4-BE49-F238E27FC236}">
                <a16:creationId xmlns:a16="http://schemas.microsoft.com/office/drawing/2014/main" id="{C2290840-AC97-4496-8896-A321E111B5AC}"/>
              </a:ext>
            </a:extLst>
          </p:cNvPr>
          <p:cNvSpPr/>
          <p:nvPr/>
        </p:nvSpPr>
        <p:spPr>
          <a:xfrm>
            <a:off x="9602041" y="4397148"/>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9" name="מחבר ישר 18">
            <a:extLst>
              <a:ext uri="{FF2B5EF4-FFF2-40B4-BE49-F238E27FC236}">
                <a16:creationId xmlns:a16="http://schemas.microsoft.com/office/drawing/2014/main" id="{E72DAC21-3388-4C2E-8CE0-4AB49E86B6E7}"/>
              </a:ext>
            </a:extLst>
          </p:cNvPr>
          <p:cNvCxnSpPr>
            <a:cxnSpLocks/>
          </p:cNvCxnSpPr>
          <p:nvPr/>
        </p:nvCxnSpPr>
        <p:spPr>
          <a:xfrm>
            <a:off x="5259059" y="4431116"/>
            <a:ext cx="0" cy="2426884"/>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21" name="אליפסה 20">
            <a:extLst>
              <a:ext uri="{FF2B5EF4-FFF2-40B4-BE49-F238E27FC236}">
                <a16:creationId xmlns:a16="http://schemas.microsoft.com/office/drawing/2014/main" id="{D48764D1-28D0-4F33-B25E-177267EA8AF8}"/>
              </a:ext>
            </a:extLst>
          </p:cNvPr>
          <p:cNvSpPr/>
          <p:nvPr/>
        </p:nvSpPr>
        <p:spPr>
          <a:xfrm>
            <a:off x="5210933" y="4397148"/>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מלבן 25">
            <a:extLst>
              <a:ext uri="{FF2B5EF4-FFF2-40B4-BE49-F238E27FC236}">
                <a16:creationId xmlns:a16="http://schemas.microsoft.com/office/drawing/2014/main" id="{D79C9633-136C-43A0-A448-4357061EEB66}"/>
              </a:ext>
            </a:extLst>
          </p:cNvPr>
          <p:cNvSpPr/>
          <p:nvPr/>
        </p:nvSpPr>
        <p:spPr>
          <a:xfrm>
            <a:off x="4658628" y="1925754"/>
            <a:ext cx="1174282" cy="89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A2415933-E11C-4C4B-86E1-35142EC73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373" y="1994025"/>
            <a:ext cx="852793" cy="755030"/>
          </a:xfrm>
          <a:prstGeom prst="rect">
            <a:avLst/>
          </a:prstGeom>
        </p:spPr>
      </p:pic>
      <p:pic>
        <p:nvPicPr>
          <p:cNvPr id="8" name="תמונה 7">
            <a:extLst>
              <a:ext uri="{FF2B5EF4-FFF2-40B4-BE49-F238E27FC236}">
                <a16:creationId xmlns:a16="http://schemas.microsoft.com/office/drawing/2014/main" id="{8DDD50A8-5B90-4C64-9241-5603B1033CCB}"/>
              </a:ext>
            </a:extLst>
          </p:cNvPr>
          <p:cNvPicPr>
            <a:picLocks noChangeAspect="1"/>
          </p:cNvPicPr>
          <p:nvPr/>
        </p:nvPicPr>
        <p:blipFill rotWithShape="1">
          <a:blip r:embed="rId6">
            <a:extLst>
              <a:ext uri="{28A0092B-C50C-407E-A947-70E740481C1C}">
                <a14:useLocalDpi xmlns:a14="http://schemas.microsoft.com/office/drawing/2010/main" val="0"/>
              </a:ext>
            </a:extLst>
          </a:blip>
          <a:srcRect l="15085" r="12921"/>
          <a:stretch/>
        </p:blipFill>
        <p:spPr>
          <a:xfrm>
            <a:off x="9163251" y="1935224"/>
            <a:ext cx="904774" cy="879710"/>
          </a:xfrm>
          <a:prstGeom prst="rect">
            <a:avLst/>
          </a:prstGeom>
        </p:spPr>
      </p:pic>
      <p:pic>
        <p:nvPicPr>
          <p:cNvPr id="9" name="גרפיקה 8">
            <a:extLst>
              <a:ext uri="{FF2B5EF4-FFF2-40B4-BE49-F238E27FC236}">
                <a16:creationId xmlns:a16="http://schemas.microsoft.com/office/drawing/2014/main" id="{2C3BC34F-2867-46FC-9EEF-4D2B7E20EB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4041" y="126747"/>
            <a:ext cx="6063917" cy="1176581"/>
          </a:xfrm>
          <a:prstGeom prst="rect">
            <a:avLst/>
          </a:prstGeom>
        </p:spPr>
      </p:pic>
    </p:spTree>
    <p:extLst>
      <p:ext uri="{BB962C8B-B14F-4D97-AF65-F5344CB8AC3E}">
        <p14:creationId xmlns:p14="http://schemas.microsoft.com/office/powerpoint/2010/main" val="243348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0D985FD-74ED-44F3-A227-B6281A3482A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7" t="5012"/>
          <a:stretch/>
        </p:blipFill>
        <p:spPr>
          <a:xfrm>
            <a:off x="-24823" y="0"/>
            <a:ext cx="12241646" cy="6930189"/>
          </a:xfrm>
          <a:prstGeom prst="rect">
            <a:avLst/>
          </a:prstGeom>
        </p:spPr>
      </p:pic>
      <p:pic>
        <p:nvPicPr>
          <p:cNvPr id="6" name="גרפיקה 5">
            <a:extLst>
              <a:ext uri="{FF2B5EF4-FFF2-40B4-BE49-F238E27FC236}">
                <a16:creationId xmlns:a16="http://schemas.microsoft.com/office/drawing/2014/main" id="{B18B79FB-9949-4E0A-8440-CC76F2B58E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6117" y="165519"/>
            <a:ext cx="3499761" cy="2764425"/>
          </a:xfrm>
          <a:prstGeom prst="rect">
            <a:avLst/>
          </a:prstGeom>
        </p:spPr>
      </p:pic>
      <p:sp>
        <p:nvSpPr>
          <p:cNvPr id="3" name="תיבת טקסט 2">
            <a:extLst>
              <a:ext uri="{FF2B5EF4-FFF2-40B4-BE49-F238E27FC236}">
                <a16:creationId xmlns:a16="http://schemas.microsoft.com/office/drawing/2014/main" id="{4E9FAF04-9489-4DAE-AD8A-2BD99062E71B}"/>
              </a:ext>
            </a:extLst>
          </p:cNvPr>
          <p:cNvSpPr txBox="1"/>
          <p:nvPr/>
        </p:nvSpPr>
        <p:spPr>
          <a:xfrm>
            <a:off x="1509558" y="3800454"/>
            <a:ext cx="9172875" cy="1754326"/>
          </a:xfrm>
          <a:prstGeom prst="rect">
            <a:avLst/>
          </a:prstGeom>
          <a:noFill/>
        </p:spPr>
        <p:txBody>
          <a:bodyPr wrap="square" rtlCol="1">
            <a:spAutoFit/>
          </a:bodyPr>
          <a:lstStyle/>
          <a:p>
            <a:pPr algn="ctr" rtl="1"/>
            <a:r>
              <a:rPr lang="he-IL" sz="5400" b="1" i="0" dirty="0">
                <a:solidFill>
                  <a:schemeClr val="bg1"/>
                </a:solidFill>
                <a:effectLst/>
                <a:latin typeface="Segoe UI" panose="020B0502040204020203" pitchFamily="34" charset="0"/>
                <a:cs typeface="Segoe UI" panose="020B0502040204020203" pitchFamily="34" charset="0"/>
              </a:rPr>
              <a:t>ברכות לזוכים </a:t>
            </a:r>
          </a:p>
          <a:p>
            <a:pPr algn="ctr" rtl="1"/>
            <a:r>
              <a:rPr lang="he-IL" sz="5400" b="1" i="0" dirty="0">
                <a:solidFill>
                  <a:schemeClr val="bg1"/>
                </a:solidFill>
                <a:effectLst/>
                <a:latin typeface="Segoe UI" panose="020B0502040204020203" pitchFamily="34" charset="0"/>
                <a:cs typeface="Segoe UI" panose="020B0502040204020203" pitchFamily="34" charset="0"/>
              </a:rPr>
              <a:t>נציג משפחת </a:t>
            </a:r>
            <a:r>
              <a:rPr lang="he-IL" sz="5400" b="1" i="0" dirty="0" err="1">
                <a:solidFill>
                  <a:schemeClr val="bg1"/>
                </a:solidFill>
                <a:effectLst/>
                <a:latin typeface="Segoe UI" panose="020B0502040204020203" pitchFamily="34" charset="0"/>
                <a:cs typeface="Segoe UI" panose="020B0502040204020203" pitchFamily="34" charset="0"/>
              </a:rPr>
              <a:t>מתיא</a:t>
            </a:r>
            <a:endParaRPr lang="he-IL" sz="5400" b="1" dirty="0">
              <a:solidFill>
                <a:schemeClr val="bg1"/>
              </a:solidFill>
              <a:latin typeface="Segoe UI" panose="020B0502040204020203" pitchFamily="34" charset="0"/>
              <a:cs typeface="Segoe UI" panose="020B0502040204020203" pitchFamily="34" charset="0"/>
            </a:endParaRPr>
          </a:p>
        </p:txBody>
      </p:sp>
      <p:pic>
        <p:nvPicPr>
          <p:cNvPr id="8" name="גרפיקה 7">
            <a:extLst>
              <a:ext uri="{FF2B5EF4-FFF2-40B4-BE49-F238E27FC236}">
                <a16:creationId xmlns:a16="http://schemas.microsoft.com/office/drawing/2014/main" id="{BE315E18-CC86-4B4F-8B24-FF33625419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4559" y="5692814"/>
            <a:ext cx="1912311" cy="842486"/>
          </a:xfrm>
          <a:prstGeom prst="rect">
            <a:avLst/>
          </a:prstGeom>
        </p:spPr>
      </p:pic>
      <p:pic>
        <p:nvPicPr>
          <p:cNvPr id="7" name="תמונה 6">
            <a:extLst>
              <a:ext uri="{FF2B5EF4-FFF2-40B4-BE49-F238E27FC236}">
                <a16:creationId xmlns:a16="http://schemas.microsoft.com/office/drawing/2014/main" id="{CA40E319-FB76-49EE-A4FD-145716527D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8590" y="2521911"/>
            <a:ext cx="1114819" cy="1129987"/>
          </a:xfrm>
          <a:prstGeom prst="rect">
            <a:avLst/>
          </a:prstGeom>
        </p:spPr>
      </p:pic>
    </p:spTree>
    <p:extLst>
      <p:ext uri="{BB962C8B-B14F-4D97-AF65-F5344CB8AC3E}">
        <p14:creationId xmlns:p14="http://schemas.microsoft.com/office/powerpoint/2010/main" val="1410606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גרפיקה 19">
            <a:extLst>
              <a:ext uri="{FF2B5EF4-FFF2-40B4-BE49-F238E27FC236}">
                <a16:creationId xmlns:a16="http://schemas.microsoft.com/office/drawing/2014/main" id="{E02FB40A-E7FE-495F-BA6C-6D33E3A52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30243"/>
            <a:ext cx="12192000" cy="5337384"/>
          </a:xfrm>
          <a:prstGeom prst="rect">
            <a:avLst/>
          </a:prstGeom>
        </p:spPr>
      </p:pic>
      <p:cxnSp>
        <p:nvCxnSpPr>
          <p:cNvPr id="21" name="מחבר ישר 20">
            <a:extLst>
              <a:ext uri="{FF2B5EF4-FFF2-40B4-BE49-F238E27FC236}">
                <a16:creationId xmlns:a16="http://schemas.microsoft.com/office/drawing/2014/main" id="{75E4C94D-AE83-420C-B676-4D3051F95C90}"/>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pic>
        <p:nvPicPr>
          <p:cNvPr id="37" name="Picture 2" descr="F:\Copy to D- My General-- Synced in 10 2018\הורים\פרידה והנצחה\C אבא -תמונה לכתבה בדיילי מיילי-3.jpg">
            <a:extLst>
              <a:ext uri="{FF2B5EF4-FFF2-40B4-BE49-F238E27FC236}">
                <a16:creationId xmlns:a16="http://schemas.microsoft.com/office/drawing/2014/main" id="{1955EFDA-4604-452B-9635-BB2E0CA3B0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18" r="3856"/>
          <a:stretch/>
        </p:blipFill>
        <p:spPr bwMode="auto">
          <a:xfrm>
            <a:off x="3185500" y="2401578"/>
            <a:ext cx="2725576" cy="3041700"/>
          </a:xfrm>
          <a:prstGeom prst="rect">
            <a:avLst/>
          </a:prstGeom>
          <a:noFill/>
          <a:extLst>
            <a:ext uri="{909E8E84-426E-40DD-AFC4-6F175D3DCCD1}">
              <a14:hiddenFill xmlns:a14="http://schemas.microsoft.com/office/drawing/2010/main">
                <a:solidFill>
                  <a:srgbClr val="FFFFFF"/>
                </a:solidFill>
              </a14:hiddenFill>
            </a:ext>
          </a:extLst>
        </p:spPr>
      </p:pic>
      <p:sp>
        <p:nvSpPr>
          <p:cNvPr id="38" name="מלבן 37">
            <a:extLst>
              <a:ext uri="{FF2B5EF4-FFF2-40B4-BE49-F238E27FC236}">
                <a16:creationId xmlns:a16="http://schemas.microsoft.com/office/drawing/2014/main" id="{FF2B6054-B521-4229-A8E9-1541DB95D3CC}"/>
              </a:ext>
            </a:extLst>
          </p:cNvPr>
          <p:cNvSpPr/>
          <p:nvPr/>
        </p:nvSpPr>
        <p:spPr>
          <a:xfrm>
            <a:off x="6208295" y="2580955"/>
            <a:ext cx="4591250" cy="2862322"/>
          </a:xfrm>
          <a:prstGeom prst="rect">
            <a:avLst/>
          </a:prstGeom>
        </p:spPr>
        <p:txBody>
          <a:bodyPr wrap="square">
            <a:spAutoFit/>
          </a:bodyPr>
          <a:lstStyle/>
          <a:p>
            <a:pPr lvl="0" algn="r" rtl="1" fontAlgn="base">
              <a:spcBef>
                <a:spcPct val="0"/>
              </a:spcBef>
              <a:spcAft>
                <a:spcPct val="0"/>
              </a:spcAft>
              <a:defRPr/>
            </a:pPr>
            <a:r>
              <a:rPr lang="he-IL" sz="2000" kern="0" dirty="0">
                <a:solidFill>
                  <a:schemeClr val="bg1"/>
                </a:solidFill>
                <a:latin typeface="Segoe UI" panose="020B0502040204020203" pitchFamily="34" charset="0"/>
                <a:cs typeface="Segoe UI" panose="020B0502040204020203" pitchFamily="34" charset="0"/>
              </a:rPr>
              <a:t>פיני </a:t>
            </a:r>
            <a:r>
              <a:rPr lang="he-IL" sz="2000" kern="0" dirty="0" err="1">
                <a:solidFill>
                  <a:schemeClr val="bg1"/>
                </a:solidFill>
                <a:latin typeface="Segoe UI" panose="020B0502040204020203" pitchFamily="34" charset="0"/>
                <a:cs typeface="Segoe UI" panose="020B0502040204020203" pitchFamily="34" charset="0"/>
              </a:rPr>
              <a:t>מתיא</a:t>
            </a:r>
            <a:r>
              <a:rPr lang="he-IL" sz="2000" kern="0" dirty="0">
                <a:solidFill>
                  <a:schemeClr val="bg1"/>
                </a:solidFill>
                <a:latin typeface="Segoe UI" panose="020B0502040204020203" pitchFamily="34" charset="0"/>
                <a:cs typeface="Segoe UI" panose="020B0502040204020203" pitchFamily="34" charset="0"/>
              </a:rPr>
              <a:t> ז"ל מוותיקי ומובילי תחום ניתוח המערכות בישראל. היה בין אלה שהניחו את היסודות למקצוע הזה בארץ.</a:t>
            </a:r>
          </a:p>
          <a:p>
            <a:pPr lvl="0" algn="r" rtl="1" fontAlgn="base">
              <a:spcBef>
                <a:spcPct val="0"/>
              </a:spcBef>
              <a:spcAft>
                <a:spcPct val="0"/>
              </a:spcAft>
              <a:defRPr/>
            </a:pPr>
            <a:endParaRPr lang="he-IL" sz="2000" kern="0" dirty="0">
              <a:solidFill>
                <a:schemeClr val="bg1"/>
              </a:solidFill>
              <a:latin typeface="Segoe UI" panose="020B0502040204020203" pitchFamily="34" charset="0"/>
              <a:cs typeface="Segoe UI" panose="020B0502040204020203" pitchFamily="34" charset="0"/>
            </a:endParaRPr>
          </a:p>
          <a:p>
            <a:pPr lvl="0" algn="r" rtl="1" fontAlgn="base">
              <a:spcBef>
                <a:spcPct val="0"/>
              </a:spcBef>
              <a:spcAft>
                <a:spcPct val="0"/>
              </a:spcAft>
              <a:defRPr/>
            </a:pPr>
            <a:r>
              <a:rPr lang="he-IL" sz="2000" kern="0" dirty="0">
                <a:solidFill>
                  <a:schemeClr val="bg1"/>
                </a:solidFill>
                <a:latin typeface="Segoe UI" panose="020B0502040204020203" pitchFamily="34" charset="0"/>
                <a:cs typeface="Segoe UI" panose="020B0502040204020203" pitchFamily="34" charset="0"/>
              </a:rPr>
              <a:t>פיני היה חלוץ ופורץ דרך בתחום ואיש רב פעלים והכשיר במשך 35 שנים דורות רבים של מנתחי מערכות.</a:t>
            </a:r>
          </a:p>
          <a:p>
            <a:pPr lvl="0" algn="r" rtl="1" fontAlgn="base">
              <a:spcBef>
                <a:spcPct val="0"/>
              </a:spcBef>
              <a:spcAft>
                <a:spcPct val="0"/>
              </a:spcAft>
              <a:defRPr/>
            </a:pPr>
            <a:r>
              <a:rPr lang="he-IL" sz="2000" kern="0" dirty="0">
                <a:solidFill>
                  <a:schemeClr val="bg1"/>
                </a:solidFill>
                <a:latin typeface="Segoe UI" panose="020B0502040204020203" pitchFamily="34" charset="0"/>
                <a:cs typeface="Segoe UI" panose="020B0502040204020203" pitchFamily="34" charset="0"/>
              </a:rPr>
              <a:t>היה חבר נשיאות הלשכה ופעיל בה במשך שנים רבות</a:t>
            </a:r>
          </a:p>
        </p:txBody>
      </p:sp>
      <p:pic>
        <p:nvPicPr>
          <p:cNvPr id="4" name="גרפיקה 3">
            <a:extLst>
              <a:ext uri="{FF2B5EF4-FFF2-40B4-BE49-F238E27FC236}">
                <a16:creationId xmlns:a16="http://schemas.microsoft.com/office/drawing/2014/main" id="{68F40157-DEA6-42B3-9244-1FCD33A6AE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8506" y="156054"/>
            <a:ext cx="5954988" cy="1220101"/>
          </a:xfrm>
          <a:prstGeom prst="rect">
            <a:avLst/>
          </a:prstGeom>
        </p:spPr>
      </p:pic>
      <p:cxnSp>
        <p:nvCxnSpPr>
          <p:cNvPr id="14" name="מחבר ישר 13">
            <a:extLst>
              <a:ext uri="{FF2B5EF4-FFF2-40B4-BE49-F238E27FC236}">
                <a16:creationId xmlns:a16="http://schemas.microsoft.com/office/drawing/2014/main" id="{1909817F-46A9-4E55-AD25-501616A40332}"/>
              </a:ext>
            </a:extLst>
          </p:cNvPr>
          <p:cNvCxnSpPr>
            <a:cxnSpLocks/>
          </p:cNvCxnSpPr>
          <p:nvPr/>
        </p:nvCxnSpPr>
        <p:spPr>
          <a:xfrm flipH="1">
            <a:off x="3166251" y="5905503"/>
            <a:ext cx="7614044" cy="0"/>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9" name="אליפסה 8">
            <a:extLst>
              <a:ext uri="{FF2B5EF4-FFF2-40B4-BE49-F238E27FC236}">
                <a16:creationId xmlns:a16="http://schemas.microsoft.com/office/drawing/2014/main" id="{51A85283-A684-4C4C-9386-ED94411F8AF4}"/>
              </a:ext>
            </a:extLst>
          </p:cNvPr>
          <p:cNvSpPr/>
          <p:nvPr/>
        </p:nvSpPr>
        <p:spPr>
          <a:xfrm>
            <a:off x="3137374" y="5857377"/>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8" name="מחבר ישר 17">
            <a:extLst>
              <a:ext uri="{FF2B5EF4-FFF2-40B4-BE49-F238E27FC236}">
                <a16:creationId xmlns:a16="http://schemas.microsoft.com/office/drawing/2014/main" id="{81184F56-5380-4B47-8141-115343B5B369}"/>
              </a:ext>
            </a:extLst>
          </p:cNvPr>
          <p:cNvCxnSpPr>
            <a:cxnSpLocks/>
          </p:cNvCxnSpPr>
          <p:nvPr/>
        </p:nvCxnSpPr>
        <p:spPr>
          <a:xfrm flipH="1">
            <a:off x="6237172" y="2401578"/>
            <a:ext cx="4543123" cy="0"/>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pic>
        <p:nvPicPr>
          <p:cNvPr id="22" name="תמונה 21">
            <a:extLst>
              <a:ext uri="{FF2B5EF4-FFF2-40B4-BE49-F238E27FC236}">
                <a16:creationId xmlns:a16="http://schemas.microsoft.com/office/drawing/2014/main" id="{7FA771D7-46F1-412C-90A2-685BE865B1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Tree>
    <p:extLst>
      <p:ext uri="{BB962C8B-B14F-4D97-AF65-F5344CB8AC3E}">
        <p14:creationId xmlns:p14="http://schemas.microsoft.com/office/powerpoint/2010/main" val="455219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גרפיקה 19">
            <a:extLst>
              <a:ext uri="{FF2B5EF4-FFF2-40B4-BE49-F238E27FC236}">
                <a16:creationId xmlns:a16="http://schemas.microsoft.com/office/drawing/2014/main" id="{E02FB40A-E7FE-495F-BA6C-6D33E3A52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20617"/>
            <a:ext cx="12192000" cy="5337384"/>
          </a:xfrm>
          <a:prstGeom prst="rect">
            <a:avLst/>
          </a:prstGeom>
        </p:spPr>
      </p:pic>
      <p:cxnSp>
        <p:nvCxnSpPr>
          <p:cNvPr id="56" name="מחבר ישר 55">
            <a:extLst>
              <a:ext uri="{FF2B5EF4-FFF2-40B4-BE49-F238E27FC236}">
                <a16:creationId xmlns:a16="http://schemas.microsoft.com/office/drawing/2014/main" id="{3FFB4F2F-FC55-4863-805F-716A886BD542}"/>
              </a:ext>
            </a:extLst>
          </p:cNvPr>
          <p:cNvCxnSpPr>
            <a:cxnSpLocks/>
          </p:cNvCxnSpPr>
          <p:nvPr/>
        </p:nvCxnSpPr>
        <p:spPr>
          <a:xfrm flipH="1">
            <a:off x="0" y="4333151"/>
            <a:ext cx="12170248" cy="0"/>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cxnSp>
        <p:nvCxnSpPr>
          <p:cNvPr id="21" name="מחבר ישר 20">
            <a:extLst>
              <a:ext uri="{FF2B5EF4-FFF2-40B4-BE49-F238E27FC236}">
                <a16:creationId xmlns:a16="http://schemas.microsoft.com/office/drawing/2014/main" id="{75E4C94D-AE83-420C-B676-4D3051F95C90}"/>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sp>
        <p:nvSpPr>
          <p:cNvPr id="24" name="כותרת 1">
            <a:extLst>
              <a:ext uri="{FF2B5EF4-FFF2-40B4-BE49-F238E27FC236}">
                <a16:creationId xmlns:a16="http://schemas.microsoft.com/office/drawing/2014/main" id="{FFF57303-E2E2-4C5F-BB14-9ED8ADD3E4CC}"/>
              </a:ext>
            </a:extLst>
          </p:cNvPr>
          <p:cNvSpPr txBox="1">
            <a:spLocks/>
          </p:cNvSpPr>
          <p:nvPr/>
        </p:nvSpPr>
        <p:spPr>
          <a:xfrm>
            <a:off x="0" y="1289580"/>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he-IL" sz="3600" dirty="0">
                <a:solidFill>
                  <a:schemeClr val="bg1"/>
                </a:solidFill>
                <a:latin typeface="Segoe UI Light" panose="020B0502040204020203" pitchFamily="34" charset="0"/>
                <a:cs typeface="Segoe UI Light" panose="020B0502040204020203" pitchFamily="34" charset="0"/>
              </a:rPr>
              <a:t>ועדת השיפוט של הפרויקטים המצטיינים</a:t>
            </a:r>
          </a:p>
        </p:txBody>
      </p:sp>
      <p:pic>
        <p:nvPicPr>
          <p:cNvPr id="52" name="גרפיקה 51">
            <a:extLst>
              <a:ext uri="{FF2B5EF4-FFF2-40B4-BE49-F238E27FC236}">
                <a16:creationId xmlns:a16="http://schemas.microsoft.com/office/drawing/2014/main" id="{0D30C585-B78C-4B07-9A9E-6152050F91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8506" y="156054"/>
            <a:ext cx="5954988" cy="1220101"/>
          </a:xfrm>
          <a:prstGeom prst="rect">
            <a:avLst/>
          </a:prstGeom>
        </p:spPr>
      </p:pic>
      <p:pic>
        <p:nvPicPr>
          <p:cNvPr id="18" name="תמונה 17">
            <a:extLst>
              <a:ext uri="{FF2B5EF4-FFF2-40B4-BE49-F238E27FC236}">
                <a16:creationId xmlns:a16="http://schemas.microsoft.com/office/drawing/2014/main" id="{D9D1C524-5D84-4BED-AF53-BE48332BB33D}"/>
              </a:ext>
            </a:extLst>
          </p:cNvPr>
          <p:cNvPicPr>
            <a:picLocks noChangeAspect="1"/>
          </p:cNvPicPr>
          <p:nvPr/>
        </p:nvPicPr>
        <p:blipFill rotWithShape="1">
          <a:blip r:embed="rId6">
            <a:extLst>
              <a:ext uri="{28A0092B-C50C-407E-A947-70E740481C1C}">
                <a14:useLocalDpi xmlns:a14="http://schemas.microsoft.com/office/drawing/2010/main" val="0"/>
              </a:ext>
            </a:extLst>
          </a:blip>
          <a:srcRect t="1667" b="14613"/>
          <a:stretch/>
        </p:blipFill>
        <p:spPr>
          <a:xfrm>
            <a:off x="2175377" y="2842872"/>
            <a:ext cx="1299264" cy="1629316"/>
          </a:xfrm>
          <a:prstGeom prst="rect">
            <a:avLst/>
          </a:prstGeom>
        </p:spPr>
      </p:pic>
      <p:sp>
        <p:nvSpPr>
          <p:cNvPr id="19" name="תיבת טקסט 18">
            <a:extLst>
              <a:ext uri="{FF2B5EF4-FFF2-40B4-BE49-F238E27FC236}">
                <a16:creationId xmlns:a16="http://schemas.microsoft.com/office/drawing/2014/main" id="{189650E5-5953-4EF6-BE84-92B49934EF8E}"/>
              </a:ext>
            </a:extLst>
          </p:cNvPr>
          <p:cNvSpPr txBox="1"/>
          <p:nvPr/>
        </p:nvSpPr>
        <p:spPr>
          <a:xfrm>
            <a:off x="1962076" y="4689436"/>
            <a:ext cx="1657528" cy="569387"/>
          </a:xfrm>
          <a:prstGeom prst="rect">
            <a:avLst/>
          </a:prstGeom>
          <a:noFill/>
        </p:spPr>
        <p:txBody>
          <a:bodyPr wrap="square" rtlCol="1">
            <a:spAutoFit/>
          </a:bodyPr>
          <a:lstStyle/>
          <a:p>
            <a:pPr algn="ctr" rtl="1"/>
            <a:r>
              <a:rPr lang="he-IL" sz="1600" dirty="0">
                <a:solidFill>
                  <a:schemeClr val="bg1"/>
                </a:solidFill>
                <a:latin typeface="Segoe UI" panose="020B0502040204020203" pitchFamily="34" charset="0"/>
                <a:cs typeface="Segoe UI" panose="020B0502040204020203" pitchFamily="34" charset="0"/>
              </a:rPr>
              <a:t>פרופ' מיכה חנני </a:t>
            </a:r>
          </a:p>
          <a:p>
            <a:pPr algn="ctr" rtl="1"/>
            <a:r>
              <a:rPr lang="he-IL" sz="1500" dirty="0">
                <a:solidFill>
                  <a:srgbClr val="F3767A"/>
                </a:solidFill>
                <a:latin typeface="Segoe UI" panose="020B0502040204020203" pitchFamily="34" charset="0"/>
                <a:cs typeface="Segoe UI" panose="020B0502040204020203" pitchFamily="34" charset="0"/>
              </a:rPr>
              <a:t>חבר נשיאות</a:t>
            </a:r>
          </a:p>
        </p:txBody>
      </p:sp>
      <p:grpSp>
        <p:nvGrpSpPr>
          <p:cNvPr id="34" name="קבוצה 33">
            <a:extLst>
              <a:ext uri="{FF2B5EF4-FFF2-40B4-BE49-F238E27FC236}">
                <a16:creationId xmlns:a16="http://schemas.microsoft.com/office/drawing/2014/main" id="{D2329397-85C2-4D27-B4B6-81DDC191B504}"/>
              </a:ext>
            </a:extLst>
          </p:cNvPr>
          <p:cNvGrpSpPr/>
          <p:nvPr/>
        </p:nvGrpSpPr>
        <p:grpSpPr>
          <a:xfrm>
            <a:off x="2776883" y="5989538"/>
            <a:ext cx="96252" cy="864591"/>
            <a:chOff x="2059543" y="6003034"/>
            <a:chExt cx="96252" cy="864591"/>
          </a:xfrm>
        </p:grpSpPr>
        <p:cxnSp>
          <p:nvCxnSpPr>
            <p:cNvPr id="53" name="מחבר ישר 52">
              <a:extLst>
                <a:ext uri="{FF2B5EF4-FFF2-40B4-BE49-F238E27FC236}">
                  <a16:creationId xmlns:a16="http://schemas.microsoft.com/office/drawing/2014/main" id="{D03E709F-234B-4B17-B709-436C241137D5}"/>
                </a:ext>
              </a:extLst>
            </p:cNvPr>
            <p:cNvCxnSpPr>
              <a:cxnSpLocks/>
            </p:cNvCxnSpPr>
            <p:nvPr/>
          </p:nvCxnSpPr>
          <p:spPr>
            <a:xfrm>
              <a:off x="2107669" y="6037002"/>
              <a:ext cx="0" cy="830623"/>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55" name="אליפסה 54">
              <a:extLst>
                <a:ext uri="{FF2B5EF4-FFF2-40B4-BE49-F238E27FC236}">
                  <a16:creationId xmlns:a16="http://schemas.microsoft.com/office/drawing/2014/main" id="{2AD310B3-D0DB-4BD0-A842-72DA821D8384}"/>
                </a:ext>
              </a:extLst>
            </p:cNvPr>
            <p:cNvSpPr/>
            <p:nvPr/>
          </p:nvSpPr>
          <p:spPr>
            <a:xfrm>
              <a:off x="2059543" y="6003034"/>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3" name="תמונה 12">
            <a:extLst>
              <a:ext uri="{FF2B5EF4-FFF2-40B4-BE49-F238E27FC236}">
                <a16:creationId xmlns:a16="http://schemas.microsoft.com/office/drawing/2014/main" id="{4F34733E-A803-49A5-9EE5-8EB9C260AC33}"/>
              </a:ext>
            </a:extLst>
          </p:cNvPr>
          <p:cNvPicPr>
            <a:picLocks noChangeAspect="1"/>
          </p:cNvPicPr>
          <p:nvPr/>
        </p:nvPicPr>
        <p:blipFill rotWithShape="1">
          <a:blip r:embed="rId7">
            <a:extLst>
              <a:ext uri="{28A0092B-C50C-407E-A947-70E740481C1C}">
                <a14:useLocalDpi xmlns:a14="http://schemas.microsoft.com/office/drawing/2010/main" val="0"/>
              </a:ext>
            </a:extLst>
          </a:blip>
          <a:srcRect t="6594" b="14099"/>
          <a:stretch/>
        </p:blipFill>
        <p:spPr>
          <a:xfrm>
            <a:off x="3793228" y="2842872"/>
            <a:ext cx="1299264" cy="1629316"/>
          </a:xfrm>
          <a:prstGeom prst="rect">
            <a:avLst/>
          </a:prstGeom>
        </p:spPr>
      </p:pic>
      <p:sp>
        <p:nvSpPr>
          <p:cNvPr id="17" name="תיבת טקסט 16">
            <a:extLst>
              <a:ext uri="{FF2B5EF4-FFF2-40B4-BE49-F238E27FC236}">
                <a16:creationId xmlns:a16="http://schemas.microsoft.com/office/drawing/2014/main" id="{E95BDC7B-38B0-4E6A-9A2F-DDD6416BB7A8}"/>
              </a:ext>
            </a:extLst>
          </p:cNvPr>
          <p:cNvSpPr txBox="1"/>
          <p:nvPr/>
        </p:nvSpPr>
        <p:spPr>
          <a:xfrm>
            <a:off x="3836872" y="4689436"/>
            <a:ext cx="1299264" cy="553998"/>
          </a:xfrm>
          <a:prstGeom prst="rect">
            <a:avLst/>
          </a:prstGeom>
          <a:noFill/>
        </p:spPr>
        <p:txBody>
          <a:bodyPr wrap="square" rtlCol="1">
            <a:spAutoFit/>
          </a:bodyPr>
          <a:lstStyle/>
          <a:p>
            <a:pPr algn="ctr" rtl="1"/>
            <a:r>
              <a:rPr lang="he-IL" sz="1500" dirty="0">
                <a:solidFill>
                  <a:schemeClr val="bg1"/>
                </a:solidFill>
                <a:latin typeface="Segoe UI" panose="020B0502040204020203" pitchFamily="34" charset="0"/>
                <a:cs typeface="Segoe UI" panose="020B0502040204020203" pitchFamily="34" charset="0"/>
              </a:rPr>
              <a:t>דורון יצחקי</a:t>
            </a:r>
          </a:p>
          <a:p>
            <a:pPr algn="ctr" rtl="1"/>
            <a:r>
              <a:rPr lang="he-IL" sz="1500" dirty="0">
                <a:solidFill>
                  <a:srgbClr val="F3767A"/>
                </a:solidFill>
                <a:latin typeface="Segoe UI" panose="020B0502040204020203" pitchFamily="34" charset="0"/>
                <a:cs typeface="Segoe UI" panose="020B0502040204020203" pitchFamily="34" charset="0"/>
              </a:rPr>
              <a:t>חבר נשיאות</a:t>
            </a:r>
          </a:p>
        </p:txBody>
      </p:sp>
      <p:grpSp>
        <p:nvGrpSpPr>
          <p:cNvPr id="60" name="קבוצה 59">
            <a:extLst>
              <a:ext uri="{FF2B5EF4-FFF2-40B4-BE49-F238E27FC236}">
                <a16:creationId xmlns:a16="http://schemas.microsoft.com/office/drawing/2014/main" id="{01775207-A96E-45A1-99E6-F1F3FC759376}"/>
              </a:ext>
            </a:extLst>
          </p:cNvPr>
          <p:cNvGrpSpPr/>
          <p:nvPr/>
        </p:nvGrpSpPr>
        <p:grpSpPr>
          <a:xfrm>
            <a:off x="4438378" y="5989538"/>
            <a:ext cx="96252" cy="864591"/>
            <a:chOff x="2059543" y="6003034"/>
            <a:chExt cx="96252" cy="864591"/>
          </a:xfrm>
        </p:grpSpPr>
        <p:cxnSp>
          <p:nvCxnSpPr>
            <p:cNvPr id="61" name="מחבר ישר 60">
              <a:extLst>
                <a:ext uri="{FF2B5EF4-FFF2-40B4-BE49-F238E27FC236}">
                  <a16:creationId xmlns:a16="http://schemas.microsoft.com/office/drawing/2014/main" id="{AC128423-E7F7-4DC5-8895-375C4621D228}"/>
                </a:ext>
              </a:extLst>
            </p:cNvPr>
            <p:cNvCxnSpPr>
              <a:cxnSpLocks/>
            </p:cNvCxnSpPr>
            <p:nvPr/>
          </p:nvCxnSpPr>
          <p:spPr>
            <a:xfrm>
              <a:off x="2107669" y="6037002"/>
              <a:ext cx="0" cy="830623"/>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62" name="אליפסה 61">
              <a:extLst>
                <a:ext uri="{FF2B5EF4-FFF2-40B4-BE49-F238E27FC236}">
                  <a16:creationId xmlns:a16="http://schemas.microsoft.com/office/drawing/2014/main" id="{41C3509E-7AC9-48D0-88D7-DB64DEEA134E}"/>
                </a:ext>
              </a:extLst>
            </p:cNvPr>
            <p:cNvSpPr/>
            <p:nvPr/>
          </p:nvSpPr>
          <p:spPr>
            <a:xfrm>
              <a:off x="2059543" y="6003034"/>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1" name="תמונה 10">
            <a:extLst>
              <a:ext uri="{FF2B5EF4-FFF2-40B4-BE49-F238E27FC236}">
                <a16:creationId xmlns:a16="http://schemas.microsoft.com/office/drawing/2014/main" id="{D20436AE-FDE2-4797-9D96-55B3FF61E5B0}"/>
              </a:ext>
            </a:extLst>
          </p:cNvPr>
          <p:cNvPicPr>
            <a:picLocks noChangeAspect="1"/>
          </p:cNvPicPr>
          <p:nvPr/>
        </p:nvPicPr>
        <p:blipFill rotWithShape="1">
          <a:blip r:embed="rId8">
            <a:extLst>
              <a:ext uri="{28A0092B-C50C-407E-A947-70E740481C1C}">
                <a14:useLocalDpi xmlns:a14="http://schemas.microsoft.com/office/drawing/2010/main" val="0"/>
              </a:ext>
            </a:extLst>
          </a:blip>
          <a:srcRect l="11586" r="10042"/>
          <a:stretch/>
        </p:blipFill>
        <p:spPr>
          <a:xfrm>
            <a:off x="5411080" y="2842872"/>
            <a:ext cx="1288388" cy="1643944"/>
          </a:xfrm>
          <a:prstGeom prst="rect">
            <a:avLst/>
          </a:prstGeom>
        </p:spPr>
      </p:pic>
      <p:sp>
        <p:nvSpPr>
          <p:cNvPr id="14" name="תיבת טקסט 13">
            <a:extLst>
              <a:ext uri="{FF2B5EF4-FFF2-40B4-BE49-F238E27FC236}">
                <a16:creationId xmlns:a16="http://schemas.microsoft.com/office/drawing/2014/main" id="{110367DA-C2AB-4773-A3EF-143D602E44E3}"/>
              </a:ext>
            </a:extLst>
          </p:cNvPr>
          <p:cNvSpPr txBox="1"/>
          <p:nvPr/>
        </p:nvSpPr>
        <p:spPr>
          <a:xfrm>
            <a:off x="5353404" y="4689436"/>
            <a:ext cx="1373915" cy="553998"/>
          </a:xfrm>
          <a:prstGeom prst="rect">
            <a:avLst/>
          </a:prstGeom>
          <a:noFill/>
        </p:spPr>
        <p:txBody>
          <a:bodyPr wrap="square" rtlCol="1">
            <a:spAutoFit/>
          </a:bodyPr>
          <a:lstStyle/>
          <a:p>
            <a:pPr algn="ctr" rtl="1"/>
            <a:r>
              <a:rPr lang="he-IL" sz="1500" dirty="0">
                <a:solidFill>
                  <a:schemeClr val="bg1"/>
                </a:solidFill>
                <a:latin typeface="Segoe UI" panose="020B0502040204020203" pitchFamily="34" charset="0"/>
                <a:cs typeface="Segoe UI" panose="020B0502040204020203" pitchFamily="34" charset="0"/>
              </a:rPr>
              <a:t>אודליה לבנון</a:t>
            </a:r>
          </a:p>
          <a:p>
            <a:pPr algn="ctr" rtl="1"/>
            <a:r>
              <a:rPr lang="he-IL" sz="1500" dirty="0">
                <a:solidFill>
                  <a:srgbClr val="F3767A"/>
                </a:solidFill>
                <a:latin typeface="Segoe UI" panose="020B0502040204020203" pitchFamily="34" charset="0"/>
                <a:cs typeface="Segoe UI" panose="020B0502040204020203" pitchFamily="34" charset="0"/>
              </a:rPr>
              <a:t>חברת נשיאות</a:t>
            </a:r>
          </a:p>
        </p:txBody>
      </p:sp>
      <p:grpSp>
        <p:nvGrpSpPr>
          <p:cNvPr id="63" name="קבוצה 62">
            <a:extLst>
              <a:ext uri="{FF2B5EF4-FFF2-40B4-BE49-F238E27FC236}">
                <a16:creationId xmlns:a16="http://schemas.microsoft.com/office/drawing/2014/main" id="{0735A3D6-6EB2-468C-826A-A9AD145F571E}"/>
              </a:ext>
            </a:extLst>
          </p:cNvPr>
          <p:cNvGrpSpPr/>
          <p:nvPr/>
        </p:nvGrpSpPr>
        <p:grpSpPr>
          <a:xfrm>
            <a:off x="6037276" y="5989538"/>
            <a:ext cx="96252" cy="864591"/>
            <a:chOff x="2059543" y="6003034"/>
            <a:chExt cx="96252" cy="864591"/>
          </a:xfrm>
        </p:grpSpPr>
        <p:cxnSp>
          <p:nvCxnSpPr>
            <p:cNvPr id="64" name="מחבר ישר 63">
              <a:extLst>
                <a:ext uri="{FF2B5EF4-FFF2-40B4-BE49-F238E27FC236}">
                  <a16:creationId xmlns:a16="http://schemas.microsoft.com/office/drawing/2014/main" id="{BE5F6DC0-D3B3-415C-817C-0F40FDD25324}"/>
                </a:ext>
              </a:extLst>
            </p:cNvPr>
            <p:cNvCxnSpPr>
              <a:cxnSpLocks/>
            </p:cNvCxnSpPr>
            <p:nvPr/>
          </p:nvCxnSpPr>
          <p:spPr>
            <a:xfrm>
              <a:off x="2107669" y="6037002"/>
              <a:ext cx="0" cy="830623"/>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65" name="אליפסה 64">
              <a:extLst>
                <a:ext uri="{FF2B5EF4-FFF2-40B4-BE49-F238E27FC236}">
                  <a16:creationId xmlns:a16="http://schemas.microsoft.com/office/drawing/2014/main" id="{6B674685-3AE3-4E10-8AB4-00896CBAECC0}"/>
                </a:ext>
              </a:extLst>
            </p:cNvPr>
            <p:cNvSpPr/>
            <p:nvPr/>
          </p:nvSpPr>
          <p:spPr>
            <a:xfrm>
              <a:off x="2059543" y="6003034"/>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7" name="תמונה 26">
            <a:extLst>
              <a:ext uri="{FF2B5EF4-FFF2-40B4-BE49-F238E27FC236}">
                <a16:creationId xmlns:a16="http://schemas.microsoft.com/office/drawing/2014/main" id="{F2DBB675-5002-478E-A2DC-C22CDC01CE4E}"/>
              </a:ext>
            </a:extLst>
          </p:cNvPr>
          <p:cNvPicPr>
            <a:picLocks noChangeAspect="1"/>
          </p:cNvPicPr>
          <p:nvPr/>
        </p:nvPicPr>
        <p:blipFill rotWithShape="1">
          <a:blip r:embed="rId9">
            <a:extLst>
              <a:ext uri="{28A0092B-C50C-407E-A947-70E740481C1C}">
                <a14:useLocalDpi xmlns:a14="http://schemas.microsoft.com/office/drawing/2010/main" val="0"/>
              </a:ext>
            </a:extLst>
          </a:blip>
          <a:srcRect l="33063" t="7198" r="17176" b="51326"/>
          <a:stretch/>
        </p:blipFill>
        <p:spPr>
          <a:xfrm>
            <a:off x="8644233" y="2842872"/>
            <a:ext cx="1314893" cy="1643944"/>
          </a:xfrm>
          <a:prstGeom prst="rect">
            <a:avLst/>
          </a:prstGeom>
        </p:spPr>
      </p:pic>
      <p:sp>
        <p:nvSpPr>
          <p:cNvPr id="28" name="מלבן 27">
            <a:extLst>
              <a:ext uri="{FF2B5EF4-FFF2-40B4-BE49-F238E27FC236}">
                <a16:creationId xmlns:a16="http://schemas.microsoft.com/office/drawing/2014/main" id="{689C3058-8AE6-4675-97EA-612558622CE6}"/>
              </a:ext>
            </a:extLst>
          </p:cNvPr>
          <p:cNvSpPr/>
          <p:nvPr/>
        </p:nvSpPr>
        <p:spPr>
          <a:xfrm>
            <a:off x="8569862" y="4689436"/>
            <a:ext cx="1463634" cy="984885"/>
          </a:xfrm>
          <a:prstGeom prst="rect">
            <a:avLst/>
          </a:prstGeom>
        </p:spPr>
        <p:txBody>
          <a:bodyPr wrap="square">
            <a:spAutoFit/>
          </a:bodyPr>
          <a:lstStyle/>
          <a:p>
            <a:pPr algn="ctr" rtl="1"/>
            <a:r>
              <a:rPr lang="he-IL" sz="1500" dirty="0">
                <a:solidFill>
                  <a:schemeClr val="bg1"/>
                </a:solidFill>
                <a:latin typeface="Segoe UI" panose="020B0502040204020203" pitchFamily="34" charset="0"/>
                <a:cs typeface="Segoe UI" panose="020B0502040204020203" pitchFamily="34" charset="0"/>
              </a:rPr>
              <a:t>פרופ'</a:t>
            </a:r>
          </a:p>
          <a:p>
            <a:pPr algn="ctr" rtl="1"/>
            <a:r>
              <a:rPr lang="he-IL" sz="1500" dirty="0">
                <a:solidFill>
                  <a:schemeClr val="bg1"/>
                </a:solidFill>
                <a:latin typeface="Segoe UI" panose="020B0502040204020203" pitchFamily="34" charset="0"/>
                <a:cs typeface="Segoe UI" panose="020B0502040204020203" pitchFamily="34" charset="0"/>
              </a:rPr>
              <a:t>ניב אחיטוב</a:t>
            </a:r>
          </a:p>
          <a:p>
            <a:pPr algn="ctr" rtl="1"/>
            <a:r>
              <a:rPr lang="he-IL" sz="1400" dirty="0">
                <a:solidFill>
                  <a:srgbClr val="F3767A"/>
                </a:solidFill>
                <a:latin typeface="Segoe UI" panose="020B0502040204020203" pitchFamily="34" charset="0"/>
                <a:cs typeface="Segoe UI" panose="020B0502040204020203" pitchFamily="34" charset="0"/>
              </a:rPr>
              <a:t>יו"ר ועדת שיפוט פרויקטים</a:t>
            </a:r>
          </a:p>
        </p:txBody>
      </p:sp>
      <p:grpSp>
        <p:nvGrpSpPr>
          <p:cNvPr id="66" name="קבוצה 65">
            <a:extLst>
              <a:ext uri="{FF2B5EF4-FFF2-40B4-BE49-F238E27FC236}">
                <a16:creationId xmlns:a16="http://schemas.microsoft.com/office/drawing/2014/main" id="{A93FA5D0-2F8E-4804-99BF-0F704959D010}"/>
              </a:ext>
            </a:extLst>
          </p:cNvPr>
          <p:cNvGrpSpPr/>
          <p:nvPr/>
        </p:nvGrpSpPr>
        <p:grpSpPr>
          <a:xfrm>
            <a:off x="7628923" y="5989538"/>
            <a:ext cx="96252" cy="864591"/>
            <a:chOff x="2059543" y="6003034"/>
            <a:chExt cx="96252" cy="864591"/>
          </a:xfrm>
        </p:grpSpPr>
        <p:cxnSp>
          <p:nvCxnSpPr>
            <p:cNvPr id="67" name="מחבר ישר 66">
              <a:extLst>
                <a:ext uri="{FF2B5EF4-FFF2-40B4-BE49-F238E27FC236}">
                  <a16:creationId xmlns:a16="http://schemas.microsoft.com/office/drawing/2014/main" id="{1C0452CC-200A-435D-89D7-CBABE42A8FC1}"/>
                </a:ext>
              </a:extLst>
            </p:cNvPr>
            <p:cNvCxnSpPr>
              <a:cxnSpLocks/>
            </p:cNvCxnSpPr>
            <p:nvPr/>
          </p:nvCxnSpPr>
          <p:spPr>
            <a:xfrm>
              <a:off x="2107669" y="6037002"/>
              <a:ext cx="0" cy="830623"/>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68" name="אליפסה 67">
              <a:extLst>
                <a:ext uri="{FF2B5EF4-FFF2-40B4-BE49-F238E27FC236}">
                  <a16:creationId xmlns:a16="http://schemas.microsoft.com/office/drawing/2014/main" id="{559D736B-0AC9-410E-8DAD-17A6A6D6DC07}"/>
                </a:ext>
              </a:extLst>
            </p:cNvPr>
            <p:cNvSpPr/>
            <p:nvPr/>
          </p:nvSpPr>
          <p:spPr>
            <a:xfrm>
              <a:off x="2059543" y="6003034"/>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7" name="תמונה 6">
            <a:extLst>
              <a:ext uri="{FF2B5EF4-FFF2-40B4-BE49-F238E27FC236}">
                <a16:creationId xmlns:a16="http://schemas.microsoft.com/office/drawing/2014/main" id="{16BC1605-8E7E-4E45-92F3-A274C110A06F}"/>
              </a:ext>
            </a:extLst>
          </p:cNvPr>
          <p:cNvPicPr>
            <a:picLocks noChangeAspect="1"/>
          </p:cNvPicPr>
          <p:nvPr/>
        </p:nvPicPr>
        <p:blipFill rotWithShape="1">
          <a:blip r:embed="rId10">
            <a:extLst>
              <a:ext uri="{28A0092B-C50C-407E-A947-70E740481C1C}">
                <a14:useLocalDpi xmlns:a14="http://schemas.microsoft.com/office/drawing/2010/main" val="0"/>
              </a:ext>
            </a:extLst>
          </a:blip>
          <a:srcRect t="16439" r="9232"/>
          <a:stretch/>
        </p:blipFill>
        <p:spPr>
          <a:xfrm>
            <a:off x="7013353" y="2842872"/>
            <a:ext cx="1327391" cy="1629316"/>
          </a:xfrm>
          <a:prstGeom prst="rect">
            <a:avLst/>
          </a:prstGeom>
        </p:spPr>
      </p:pic>
      <p:sp>
        <p:nvSpPr>
          <p:cNvPr id="15" name="תיבת טקסט 14">
            <a:extLst>
              <a:ext uri="{FF2B5EF4-FFF2-40B4-BE49-F238E27FC236}">
                <a16:creationId xmlns:a16="http://schemas.microsoft.com/office/drawing/2014/main" id="{BDEB6B71-1148-4C0F-BB59-12F97ECA99F5}"/>
              </a:ext>
            </a:extLst>
          </p:cNvPr>
          <p:cNvSpPr txBox="1"/>
          <p:nvPr/>
        </p:nvSpPr>
        <p:spPr>
          <a:xfrm>
            <a:off x="6848285" y="4701987"/>
            <a:ext cx="1657528" cy="569387"/>
          </a:xfrm>
          <a:prstGeom prst="rect">
            <a:avLst/>
          </a:prstGeom>
          <a:noFill/>
        </p:spPr>
        <p:txBody>
          <a:bodyPr wrap="square" rtlCol="1">
            <a:spAutoFit/>
          </a:bodyPr>
          <a:lstStyle/>
          <a:p>
            <a:pPr algn="ctr" rtl="1"/>
            <a:r>
              <a:rPr lang="he-IL" sz="1500" dirty="0">
                <a:solidFill>
                  <a:schemeClr val="bg1"/>
                </a:solidFill>
                <a:latin typeface="Segoe UI" panose="020B0502040204020203" pitchFamily="34" charset="0"/>
                <a:cs typeface="Segoe UI" panose="020B0502040204020203" pitchFamily="34" charset="0"/>
              </a:rPr>
              <a:t>אירית </a:t>
            </a:r>
            <a:r>
              <a:rPr lang="he-IL" sz="1500" dirty="0" err="1">
                <a:solidFill>
                  <a:schemeClr val="bg1"/>
                </a:solidFill>
                <a:latin typeface="Segoe UI" panose="020B0502040204020203" pitchFamily="34" charset="0"/>
                <a:cs typeface="Segoe UI" panose="020B0502040204020203" pitchFamily="34" charset="0"/>
              </a:rPr>
              <a:t>חצרנוב</a:t>
            </a:r>
            <a:endParaRPr lang="he-IL" sz="1500" dirty="0">
              <a:solidFill>
                <a:srgbClr val="DA9528"/>
              </a:solidFill>
              <a:latin typeface="Segoe UI" panose="020B0502040204020203" pitchFamily="34" charset="0"/>
              <a:cs typeface="Segoe UI" panose="020B0502040204020203" pitchFamily="34" charset="0"/>
            </a:endParaRPr>
          </a:p>
          <a:p>
            <a:pPr algn="ctr" rtl="1"/>
            <a:r>
              <a:rPr lang="he-IL" sz="1600" dirty="0">
                <a:solidFill>
                  <a:srgbClr val="F3767A"/>
                </a:solidFill>
                <a:latin typeface="Segoe UI" panose="020B0502040204020203" pitchFamily="34" charset="0"/>
                <a:cs typeface="Segoe UI" panose="020B0502040204020203" pitchFamily="34" charset="0"/>
              </a:rPr>
              <a:t>מנהלת הועדה</a:t>
            </a:r>
          </a:p>
        </p:txBody>
      </p:sp>
      <p:grpSp>
        <p:nvGrpSpPr>
          <p:cNvPr id="69" name="קבוצה 68">
            <a:extLst>
              <a:ext uri="{FF2B5EF4-FFF2-40B4-BE49-F238E27FC236}">
                <a16:creationId xmlns:a16="http://schemas.microsoft.com/office/drawing/2014/main" id="{D43641C2-6631-42E9-9061-68B26F089E74}"/>
              </a:ext>
            </a:extLst>
          </p:cNvPr>
          <p:cNvGrpSpPr/>
          <p:nvPr/>
        </p:nvGrpSpPr>
        <p:grpSpPr>
          <a:xfrm>
            <a:off x="9253553" y="5989538"/>
            <a:ext cx="96252" cy="864591"/>
            <a:chOff x="2059543" y="6003034"/>
            <a:chExt cx="96252" cy="864591"/>
          </a:xfrm>
        </p:grpSpPr>
        <p:cxnSp>
          <p:nvCxnSpPr>
            <p:cNvPr id="70" name="מחבר ישר 69">
              <a:extLst>
                <a:ext uri="{FF2B5EF4-FFF2-40B4-BE49-F238E27FC236}">
                  <a16:creationId xmlns:a16="http://schemas.microsoft.com/office/drawing/2014/main" id="{B32DD2C5-B1C9-4F86-B68A-B78063881DEC}"/>
                </a:ext>
              </a:extLst>
            </p:cNvPr>
            <p:cNvCxnSpPr>
              <a:cxnSpLocks/>
            </p:cNvCxnSpPr>
            <p:nvPr/>
          </p:nvCxnSpPr>
          <p:spPr>
            <a:xfrm>
              <a:off x="2107669" y="6037002"/>
              <a:ext cx="0" cy="830623"/>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71" name="אליפסה 70">
              <a:extLst>
                <a:ext uri="{FF2B5EF4-FFF2-40B4-BE49-F238E27FC236}">
                  <a16:creationId xmlns:a16="http://schemas.microsoft.com/office/drawing/2014/main" id="{7D7151F0-83E9-4EF6-85AA-9AEF25DDD86E}"/>
                </a:ext>
              </a:extLst>
            </p:cNvPr>
            <p:cNvSpPr/>
            <p:nvPr/>
          </p:nvSpPr>
          <p:spPr>
            <a:xfrm>
              <a:off x="2059543" y="6003034"/>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78" name="תמונה 77">
            <a:extLst>
              <a:ext uri="{FF2B5EF4-FFF2-40B4-BE49-F238E27FC236}">
                <a16:creationId xmlns:a16="http://schemas.microsoft.com/office/drawing/2014/main" id="{F0A455BC-746B-4257-A987-4C21FF1138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Tree>
    <p:extLst>
      <p:ext uri="{BB962C8B-B14F-4D97-AF65-F5344CB8AC3E}">
        <p14:creationId xmlns:p14="http://schemas.microsoft.com/office/powerpoint/2010/main" val="1145361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F3FD26E-8CC2-4091-A827-15AA36FE19FF}"/>
              </a:ext>
            </a:extLst>
          </p:cNvPr>
          <p:cNvPicPr>
            <a:picLocks noChangeAspect="1"/>
          </p:cNvPicPr>
          <p:nvPr/>
        </p:nvPicPr>
        <p:blipFill rotWithShape="1">
          <a:blip r:embed="rId2">
            <a:extLst>
              <a:ext uri="{28A0092B-C50C-407E-A947-70E740481C1C}">
                <a14:useLocalDpi xmlns:a14="http://schemas.microsoft.com/office/drawing/2010/main" val="0"/>
              </a:ext>
            </a:extLst>
          </a:blip>
          <a:srcRect l="547" t="5012"/>
          <a:stretch/>
        </p:blipFill>
        <p:spPr>
          <a:xfrm>
            <a:off x="0" y="0"/>
            <a:ext cx="12241646" cy="6930189"/>
          </a:xfrm>
          <a:prstGeom prst="rect">
            <a:avLst/>
          </a:prstGeom>
        </p:spPr>
      </p:pic>
      <p:pic>
        <p:nvPicPr>
          <p:cNvPr id="4" name="גרפיקה 3">
            <a:extLst>
              <a:ext uri="{FF2B5EF4-FFF2-40B4-BE49-F238E27FC236}">
                <a16:creationId xmlns:a16="http://schemas.microsoft.com/office/drawing/2014/main" id="{B9ED60E6-9F9D-4A1B-A6A7-A7A4666DB8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1337" y="1438275"/>
            <a:ext cx="6029325" cy="3981450"/>
          </a:xfrm>
          <a:prstGeom prst="rect">
            <a:avLst/>
          </a:prstGeom>
        </p:spPr>
      </p:pic>
    </p:spTree>
    <p:extLst>
      <p:ext uri="{BB962C8B-B14F-4D97-AF65-F5344CB8AC3E}">
        <p14:creationId xmlns:p14="http://schemas.microsoft.com/office/powerpoint/2010/main" val="64519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CF6D4EB7-5858-4BF7-BC90-EC0EFCD46F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20617"/>
            <a:ext cx="12192000" cy="5337384"/>
          </a:xfrm>
          <a:prstGeom prst="rect">
            <a:avLst/>
          </a:prstGeom>
        </p:spPr>
      </p:pic>
      <p:cxnSp>
        <p:nvCxnSpPr>
          <p:cNvPr id="5" name="מחבר ישר 4">
            <a:extLst>
              <a:ext uri="{FF2B5EF4-FFF2-40B4-BE49-F238E27FC236}">
                <a16:creationId xmlns:a16="http://schemas.microsoft.com/office/drawing/2014/main" id="{FA09B519-89B9-402B-A5AF-C284A8642F1E}"/>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sp>
        <p:nvSpPr>
          <p:cNvPr id="22" name="מלבן 21">
            <a:extLst>
              <a:ext uri="{FF2B5EF4-FFF2-40B4-BE49-F238E27FC236}">
                <a16:creationId xmlns:a16="http://schemas.microsoft.com/office/drawing/2014/main" id="{35B86E61-008D-4198-AD26-D3C426901D5D}"/>
              </a:ext>
            </a:extLst>
          </p:cNvPr>
          <p:cNvSpPr/>
          <p:nvPr/>
        </p:nvSpPr>
        <p:spPr>
          <a:xfrm>
            <a:off x="7066628" y="2335912"/>
            <a:ext cx="4013731" cy="1754326"/>
          </a:xfrm>
          <a:prstGeom prst="rect">
            <a:avLst/>
          </a:prstGeom>
        </p:spPr>
        <p:txBody>
          <a:bodyPr wrap="square">
            <a:spAutoFit/>
          </a:bodyPr>
          <a:lstStyle/>
          <a:p>
            <a:pPr algn="r" rtl="1"/>
            <a:r>
              <a:rPr lang="he-IL" sz="3600" b="1" dirty="0">
                <a:solidFill>
                  <a:srgbClr val="F3767A"/>
                </a:solidFill>
                <a:latin typeface="Segoe UI Black" panose="020B0A02040204020203" pitchFamily="34" charset="0"/>
                <a:ea typeface="Segoe UI Black" panose="020B0A02040204020203" pitchFamily="34" charset="0"/>
                <a:cs typeface="Segoe UI Light" panose="020B0502040204020203" pitchFamily="34" charset="0"/>
              </a:rPr>
              <a:t>במקום הראשון</a:t>
            </a:r>
          </a:p>
          <a:p>
            <a:pPr algn="r" rtl="1"/>
            <a:r>
              <a:rPr lang="he-IL" sz="3600" b="1" dirty="0">
                <a:solidFill>
                  <a:srgbClr val="95D9EF"/>
                </a:solidFill>
                <a:latin typeface="Segoe UI Light" panose="020B0502040204020203" pitchFamily="34" charset="0"/>
                <a:cs typeface="Segoe UI Light" panose="020B0502040204020203" pitchFamily="34" charset="0"/>
              </a:rPr>
              <a:t>פרויקט מצטיין לשנת 2020</a:t>
            </a:r>
          </a:p>
        </p:txBody>
      </p:sp>
      <p:sp>
        <p:nvSpPr>
          <p:cNvPr id="15" name="מלבן 14">
            <a:extLst>
              <a:ext uri="{FF2B5EF4-FFF2-40B4-BE49-F238E27FC236}">
                <a16:creationId xmlns:a16="http://schemas.microsoft.com/office/drawing/2014/main" id="{659DFCBE-2D2C-449F-A505-0C4B10B5700A}"/>
              </a:ext>
            </a:extLst>
          </p:cNvPr>
          <p:cNvSpPr/>
          <p:nvPr/>
        </p:nvSpPr>
        <p:spPr>
          <a:xfrm>
            <a:off x="5474919" y="5154539"/>
            <a:ext cx="5605440" cy="1323439"/>
          </a:xfrm>
          <a:prstGeom prst="rect">
            <a:avLst/>
          </a:prstGeom>
        </p:spPr>
        <p:txBody>
          <a:bodyPr wrap="square">
            <a:spAutoFit/>
          </a:bodyPr>
          <a:lstStyle/>
          <a:p>
            <a:pPr algn="r" rtl="1"/>
            <a:r>
              <a:rPr lang="he-IL" sz="4000" b="1" i="0" dirty="0">
                <a:solidFill>
                  <a:srgbClr val="95D9EF"/>
                </a:solidFill>
                <a:effectLst/>
                <a:latin typeface="Segoe UI" panose="020B0502040204020203" pitchFamily="34" charset="0"/>
                <a:cs typeface="Segoe UI" panose="020B0502040204020203" pitchFamily="34" charset="0"/>
              </a:rPr>
              <a:t>נדל"ן מקוון</a:t>
            </a:r>
          </a:p>
          <a:p>
            <a:pPr algn="r" rtl="1"/>
            <a:r>
              <a:rPr lang="he-IL" sz="4000" dirty="0">
                <a:solidFill>
                  <a:schemeClr val="bg1"/>
                </a:solidFill>
                <a:latin typeface="Segoe UI" panose="020B0502040204020203" pitchFamily="34" charset="0"/>
                <a:cs typeface="Segoe UI" panose="020B0502040204020203" pitchFamily="34" charset="0"/>
              </a:rPr>
              <a:t>משרד המשפטים</a:t>
            </a:r>
          </a:p>
        </p:txBody>
      </p:sp>
      <p:grpSp>
        <p:nvGrpSpPr>
          <p:cNvPr id="49" name="קבוצה 48">
            <a:extLst>
              <a:ext uri="{FF2B5EF4-FFF2-40B4-BE49-F238E27FC236}">
                <a16:creationId xmlns:a16="http://schemas.microsoft.com/office/drawing/2014/main" id="{849EA7C5-F744-4992-84D9-B926EB0AEA05}"/>
              </a:ext>
            </a:extLst>
          </p:cNvPr>
          <p:cNvGrpSpPr/>
          <p:nvPr/>
        </p:nvGrpSpPr>
        <p:grpSpPr>
          <a:xfrm>
            <a:off x="367014" y="1980577"/>
            <a:ext cx="1973259" cy="336731"/>
            <a:chOff x="3118506" y="2334267"/>
            <a:chExt cx="2959323" cy="708153"/>
          </a:xfrm>
        </p:grpSpPr>
        <p:sp>
          <p:nvSpPr>
            <p:cNvPr id="14" name="מלבן 13">
              <a:extLst>
                <a:ext uri="{FF2B5EF4-FFF2-40B4-BE49-F238E27FC236}">
                  <a16:creationId xmlns:a16="http://schemas.microsoft.com/office/drawing/2014/main" id="{FDACF9C9-FFC1-42A6-829B-0A9AB7059345}"/>
                </a:ext>
              </a:extLst>
            </p:cNvPr>
            <p:cNvSpPr/>
            <p:nvPr/>
          </p:nvSpPr>
          <p:spPr>
            <a:xfrm>
              <a:off x="3118506" y="2334267"/>
              <a:ext cx="2959323" cy="708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EF51D0C9-EC6B-4BC4-9D35-8166BF0E72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55667" y="2464256"/>
              <a:ext cx="2695490" cy="480935"/>
            </a:xfrm>
            <a:prstGeom prst="rect">
              <a:avLst/>
            </a:prstGeom>
          </p:spPr>
        </p:pic>
      </p:grpSp>
      <p:pic>
        <p:nvPicPr>
          <p:cNvPr id="12" name="גרפיקה 11">
            <a:extLst>
              <a:ext uri="{FF2B5EF4-FFF2-40B4-BE49-F238E27FC236}">
                <a16:creationId xmlns:a16="http://schemas.microsoft.com/office/drawing/2014/main" id="{79702D39-5AF7-485F-ABA5-E7269620D2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8506" y="156054"/>
            <a:ext cx="5954988" cy="1220101"/>
          </a:xfrm>
          <a:prstGeom prst="rect">
            <a:avLst/>
          </a:prstGeom>
        </p:spPr>
      </p:pic>
      <p:sp>
        <p:nvSpPr>
          <p:cNvPr id="18" name="אליפסה 17">
            <a:extLst>
              <a:ext uri="{FF2B5EF4-FFF2-40B4-BE49-F238E27FC236}">
                <a16:creationId xmlns:a16="http://schemas.microsoft.com/office/drawing/2014/main" id="{3CCBC0FC-E8B4-4C42-9350-E06CA5EBC96E}"/>
              </a:ext>
            </a:extLst>
          </p:cNvPr>
          <p:cNvSpPr/>
          <p:nvPr/>
        </p:nvSpPr>
        <p:spPr>
          <a:xfrm>
            <a:off x="10963175" y="1884325"/>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9" name="מחבר: מרפקי 8">
            <a:extLst>
              <a:ext uri="{FF2B5EF4-FFF2-40B4-BE49-F238E27FC236}">
                <a16:creationId xmlns:a16="http://schemas.microsoft.com/office/drawing/2014/main" id="{286C97D8-6320-4E98-863A-A3451DFD6792}"/>
              </a:ext>
            </a:extLst>
          </p:cNvPr>
          <p:cNvCxnSpPr>
            <a:cxnSpLocks/>
          </p:cNvCxnSpPr>
          <p:nvPr/>
        </p:nvCxnSpPr>
        <p:spPr>
          <a:xfrm rot="10800000" flipV="1">
            <a:off x="2905813" y="1933395"/>
            <a:ext cx="8105488" cy="4467406"/>
          </a:xfrm>
          <a:prstGeom prst="bentConnector3">
            <a:avLst>
              <a:gd name="adj1" fmla="val 50000"/>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cxnSp>
        <p:nvCxnSpPr>
          <p:cNvPr id="44" name="מחבר ישר 43">
            <a:extLst>
              <a:ext uri="{FF2B5EF4-FFF2-40B4-BE49-F238E27FC236}">
                <a16:creationId xmlns:a16="http://schemas.microsoft.com/office/drawing/2014/main" id="{6C1527EF-DE78-4065-8266-B0B7B88023E8}"/>
              </a:ext>
            </a:extLst>
          </p:cNvPr>
          <p:cNvCxnSpPr/>
          <p:nvPr/>
        </p:nvCxnSpPr>
        <p:spPr>
          <a:xfrm flipH="1">
            <a:off x="8219975" y="4253865"/>
            <a:ext cx="2791326" cy="0"/>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52" name="אליפסה 51">
            <a:extLst>
              <a:ext uri="{FF2B5EF4-FFF2-40B4-BE49-F238E27FC236}">
                <a16:creationId xmlns:a16="http://schemas.microsoft.com/office/drawing/2014/main" id="{59237BF4-D803-405C-B559-17F1F072BDC9}"/>
              </a:ext>
            </a:extLst>
          </p:cNvPr>
          <p:cNvSpPr/>
          <p:nvPr/>
        </p:nvSpPr>
        <p:spPr>
          <a:xfrm>
            <a:off x="2898594" y="6349787"/>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3" name="תמונה 52">
            <a:extLst>
              <a:ext uri="{FF2B5EF4-FFF2-40B4-BE49-F238E27FC236}">
                <a16:creationId xmlns:a16="http://schemas.microsoft.com/office/drawing/2014/main" id="{B3E39971-F9EF-4991-A38E-940383CBE0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
        <p:nvSpPr>
          <p:cNvPr id="56" name="מלבן 55">
            <a:extLst>
              <a:ext uri="{FF2B5EF4-FFF2-40B4-BE49-F238E27FC236}">
                <a16:creationId xmlns:a16="http://schemas.microsoft.com/office/drawing/2014/main" id="{9D2254CE-06D3-4CCD-9431-409825D51007}"/>
              </a:ext>
            </a:extLst>
          </p:cNvPr>
          <p:cNvSpPr/>
          <p:nvPr/>
        </p:nvSpPr>
        <p:spPr>
          <a:xfrm>
            <a:off x="2905813" y="1980577"/>
            <a:ext cx="3814009" cy="4524315"/>
          </a:xfrm>
          <a:prstGeom prst="rect">
            <a:avLst/>
          </a:prstGeom>
        </p:spPr>
        <p:txBody>
          <a:bodyPr wrap="square">
            <a:spAutoFit/>
          </a:bodyPr>
          <a:lstStyle/>
          <a:p>
            <a:pPr algn="r" rtl="1"/>
            <a:r>
              <a:rPr lang="he-IL" b="1" dirty="0">
                <a:solidFill>
                  <a:schemeClr val="bg1"/>
                </a:solidFill>
                <a:latin typeface="Segoe UI" panose="020B0502040204020203" pitchFamily="34" charset="0"/>
                <a:cs typeface="Segoe UI" panose="020B0502040204020203" pitchFamily="34" charset="0"/>
              </a:rPr>
              <a:t>פרויקט לאומי לשדרוג שוק הנדל"ן </a:t>
            </a:r>
          </a:p>
          <a:p>
            <a:pPr algn="r" rtl="1"/>
            <a:r>
              <a:rPr lang="he-IL" dirty="0">
                <a:solidFill>
                  <a:schemeClr val="bg1"/>
                </a:solidFill>
                <a:latin typeface="Segoe UI" panose="020B0502040204020203" pitchFamily="34" charset="0"/>
                <a:cs typeface="Segoe UI" panose="020B0502040204020203" pitchFamily="34" charset="0"/>
              </a:rPr>
              <a:t>המשרד שם לו ליעד להפוך את הרשות לשחקנית דיגיטלית מלאה באופן שיביא לשכלול השוק ולשיפור השירות לאזרח. </a:t>
            </a:r>
            <a:br>
              <a:rPr lang="he-IL" dirty="0">
                <a:solidFill>
                  <a:schemeClr val="bg1"/>
                </a:solidFill>
                <a:latin typeface="Segoe UI" panose="020B0502040204020203" pitchFamily="34" charset="0"/>
                <a:cs typeface="Segoe UI" panose="020B0502040204020203" pitchFamily="34" charset="0"/>
              </a:rPr>
            </a:br>
            <a:r>
              <a:rPr lang="he-IL" dirty="0">
                <a:solidFill>
                  <a:schemeClr val="bg1"/>
                </a:solidFill>
                <a:latin typeface="Segoe UI" panose="020B0502040204020203" pitchFamily="34" charset="0"/>
                <a:cs typeface="Segoe UI" panose="020B0502040204020203" pitchFamily="34" charset="0"/>
              </a:rPr>
              <a:t>הפיכת שירותי הרשות וגופים שותפים (כגון- משרדי ממשלה, בנקים ורשויות מקומיות) לשירותים דיגיטליים מלאים. </a:t>
            </a:r>
          </a:p>
          <a:p>
            <a:pPr algn="r" rtl="1"/>
            <a:r>
              <a:rPr lang="he-IL" dirty="0">
                <a:solidFill>
                  <a:schemeClr val="bg1"/>
                </a:solidFill>
                <a:latin typeface="Segoe UI" panose="020B0502040204020203" pitchFamily="34" charset="0"/>
                <a:cs typeface="Segoe UI" panose="020B0502040204020203" pitchFamily="34" charset="0"/>
              </a:rPr>
              <a:t>הפחתת הצורך בהגעה למשרדי רשם המקרקעין.</a:t>
            </a:r>
            <a:br>
              <a:rPr lang="he-IL" dirty="0">
                <a:solidFill>
                  <a:schemeClr val="bg1"/>
                </a:solidFill>
                <a:latin typeface="Segoe UI" panose="020B0502040204020203" pitchFamily="34" charset="0"/>
                <a:cs typeface="Segoe UI" panose="020B0502040204020203" pitchFamily="34" charset="0"/>
              </a:rPr>
            </a:br>
            <a:r>
              <a:rPr lang="he-IL" dirty="0">
                <a:solidFill>
                  <a:schemeClr val="bg1"/>
                </a:solidFill>
                <a:latin typeface="Segoe UI" panose="020B0502040204020203" pitchFamily="34" charset="0"/>
                <a:cs typeface="Segoe UI" panose="020B0502040204020203" pitchFamily="34" charset="0"/>
              </a:rPr>
              <a:t>קידום הדירוג הבינלאומי של המדינה במדד </a:t>
            </a:r>
            <a:r>
              <a:rPr lang="en-US" dirty="0">
                <a:solidFill>
                  <a:schemeClr val="bg1"/>
                </a:solidFill>
                <a:latin typeface="Segoe UI" panose="020B0502040204020203" pitchFamily="34" charset="0"/>
                <a:cs typeface="Segoe UI" panose="020B0502040204020203" pitchFamily="34" charset="0"/>
              </a:rPr>
              <a:t> OECD </a:t>
            </a:r>
            <a:r>
              <a:rPr lang="he-IL" dirty="0">
                <a:solidFill>
                  <a:schemeClr val="bg1"/>
                </a:solidFill>
                <a:latin typeface="Segoe UI" panose="020B0502040204020203" pitchFamily="34" charset="0"/>
                <a:cs typeface="Segoe UI" panose="020B0502040204020203" pitchFamily="34" charset="0"/>
              </a:rPr>
              <a:t>עשיית עסקים.</a:t>
            </a:r>
            <a:br>
              <a:rPr lang="he-IL" dirty="0">
                <a:solidFill>
                  <a:schemeClr val="bg1"/>
                </a:solidFill>
                <a:latin typeface="Segoe UI" panose="020B0502040204020203" pitchFamily="34" charset="0"/>
                <a:cs typeface="Segoe UI" panose="020B0502040204020203" pitchFamily="34" charset="0"/>
              </a:rPr>
            </a:br>
            <a:r>
              <a:rPr lang="he-IL" dirty="0">
                <a:solidFill>
                  <a:schemeClr val="bg1"/>
                </a:solidFill>
                <a:latin typeface="Segoe UI" panose="020B0502040204020203" pitchFamily="34" charset="0"/>
                <a:cs typeface="Segoe UI" panose="020B0502040204020203" pitchFamily="34" charset="0"/>
              </a:rPr>
              <a:t>ייעול וקיצור תהליכים, הפחתת הבירוקרטיה וחסכון כספי למשק.</a:t>
            </a:r>
            <a:br>
              <a:rPr lang="he-IL" dirty="0">
                <a:solidFill>
                  <a:schemeClr val="bg1"/>
                </a:solidFill>
                <a:latin typeface="Segoe UI" panose="020B0502040204020203" pitchFamily="34" charset="0"/>
                <a:cs typeface="Segoe UI" panose="020B0502040204020203" pitchFamily="34" charset="0"/>
              </a:rPr>
            </a:br>
            <a:r>
              <a:rPr lang="he-IL" dirty="0">
                <a:solidFill>
                  <a:schemeClr val="bg1"/>
                </a:solidFill>
                <a:latin typeface="Segoe UI" panose="020B0502040204020203" pitchFamily="34" charset="0"/>
                <a:cs typeface="Segoe UI" panose="020B0502040204020203" pitchFamily="34" charset="0"/>
              </a:rPr>
              <a:t>צמצום זיופים והונאות. </a:t>
            </a:r>
            <a:br>
              <a:rPr lang="he-IL" dirty="0">
                <a:solidFill>
                  <a:schemeClr val="bg1"/>
                </a:solidFill>
                <a:latin typeface="Segoe UI" panose="020B0502040204020203" pitchFamily="34" charset="0"/>
                <a:cs typeface="Segoe UI" panose="020B0502040204020203" pitchFamily="34" charset="0"/>
              </a:rPr>
            </a:br>
            <a:endParaRPr lang="he-IL" dirty="0">
              <a:solidFill>
                <a:schemeClr val="bg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07706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CF6D4EB7-5858-4BF7-BC90-EC0EFCD46F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20617"/>
            <a:ext cx="12192000" cy="5337384"/>
          </a:xfrm>
          <a:prstGeom prst="rect">
            <a:avLst/>
          </a:prstGeom>
        </p:spPr>
      </p:pic>
      <p:cxnSp>
        <p:nvCxnSpPr>
          <p:cNvPr id="5" name="מחבר ישר 4">
            <a:extLst>
              <a:ext uri="{FF2B5EF4-FFF2-40B4-BE49-F238E27FC236}">
                <a16:creationId xmlns:a16="http://schemas.microsoft.com/office/drawing/2014/main" id="{FA09B519-89B9-402B-A5AF-C284A8642F1E}"/>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sp>
        <p:nvSpPr>
          <p:cNvPr id="22" name="מלבן 21">
            <a:extLst>
              <a:ext uri="{FF2B5EF4-FFF2-40B4-BE49-F238E27FC236}">
                <a16:creationId xmlns:a16="http://schemas.microsoft.com/office/drawing/2014/main" id="{35B86E61-008D-4198-AD26-D3C426901D5D}"/>
              </a:ext>
            </a:extLst>
          </p:cNvPr>
          <p:cNvSpPr/>
          <p:nvPr/>
        </p:nvSpPr>
        <p:spPr>
          <a:xfrm>
            <a:off x="7066628" y="2335912"/>
            <a:ext cx="4013731" cy="1754326"/>
          </a:xfrm>
          <a:prstGeom prst="rect">
            <a:avLst/>
          </a:prstGeom>
        </p:spPr>
        <p:txBody>
          <a:bodyPr wrap="square">
            <a:spAutoFit/>
          </a:bodyPr>
          <a:lstStyle/>
          <a:p>
            <a:pPr algn="r" rtl="1"/>
            <a:r>
              <a:rPr lang="he-IL" sz="3600" b="1" dirty="0">
                <a:solidFill>
                  <a:srgbClr val="F3767A"/>
                </a:solidFill>
                <a:latin typeface="Segoe UI Black" panose="020B0A02040204020203" pitchFamily="34" charset="0"/>
                <a:ea typeface="Segoe UI Black" panose="020B0A02040204020203" pitchFamily="34" charset="0"/>
                <a:cs typeface="Segoe UI Light" panose="020B0502040204020203" pitchFamily="34" charset="0"/>
              </a:rPr>
              <a:t>במקום השני</a:t>
            </a:r>
          </a:p>
          <a:p>
            <a:pPr algn="r" rtl="1"/>
            <a:r>
              <a:rPr lang="he-IL" sz="3600" b="1" dirty="0">
                <a:solidFill>
                  <a:srgbClr val="95D9EF"/>
                </a:solidFill>
                <a:latin typeface="Segoe UI Light" panose="020B0502040204020203" pitchFamily="34" charset="0"/>
                <a:cs typeface="Segoe UI Light" panose="020B0502040204020203" pitchFamily="34" charset="0"/>
              </a:rPr>
              <a:t>פרויקט מצטיין לשנת 2020</a:t>
            </a:r>
          </a:p>
        </p:txBody>
      </p:sp>
      <p:sp>
        <p:nvSpPr>
          <p:cNvPr id="15" name="מלבן 14">
            <a:extLst>
              <a:ext uri="{FF2B5EF4-FFF2-40B4-BE49-F238E27FC236}">
                <a16:creationId xmlns:a16="http://schemas.microsoft.com/office/drawing/2014/main" id="{659DFCBE-2D2C-449F-A505-0C4B10B5700A}"/>
              </a:ext>
            </a:extLst>
          </p:cNvPr>
          <p:cNvSpPr/>
          <p:nvPr/>
        </p:nvSpPr>
        <p:spPr>
          <a:xfrm>
            <a:off x="5543022" y="5154539"/>
            <a:ext cx="5605440" cy="1138773"/>
          </a:xfrm>
          <a:prstGeom prst="rect">
            <a:avLst/>
          </a:prstGeom>
        </p:spPr>
        <p:txBody>
          <a:bodyPr wrap="square">
            <a:spAutoFit/>
          </a:bodyPr>
          <a:lstStyle/>
          <a:p>
            <a:pPr algn="r" rtl="1"/>
            <a:r>
              <a:rPr lang="he-IL" sz="2800" b="1" i="0" dirty="0">
                <a:solidFill>
                  <a:srgbClr val="95D9EF"/>
                </a:solidFill>
                <a:effectLst/>
                <a:latin typeface="Segoe UI" panose="020B0502040204020203" pitchFamily="34" charset="0"/>
                <a:cs typeface="Segoe UI" panose="020B0502040204020203" pitchFamily="34" charset="0"/>
              </a:rPr>
              <a:t>זיהוי מטענים מסוכנים</a:t>
            </a:r>
          </a:p>
          <a:p>
            <a:pPr algn="r" rtl="1"/>
            <a:r>
              <a:rPr lang="he-IL" sz="4000" dirty="0">
                <a:solidFill>
                  <a:schemeClr val="bg1"/>
                </a:solidFill>
                <a:latin typeface="Segoe UI" panose="020B0502040204020203" pitchFamily="34" charset="0"/>
                <a:cs typeface="Segoe UI" panose="020B0502040204020203" pitchFamily="34" charset="0"/>
              </a:rPr>
              <a:t>צים</a:t>
            </a:r>
          </a:p>
        </p:txBody>
      </p:sp>
      <p:pic>
        <p:nvPicPr>
          <p:cNvPr id="12" name="גרפיקה 11">
            <a:extLst>
              <a:ext uri="{FF2B5EF4-FFF2-40B4-BE49-F238E27FC236}">
                <a16:creationId xmlns:a16="http://schemas.microsoft.com/office/drawing/2014/main" id="{79702D39-5AF7-485F-ABA5-E7269620D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8506" y="156054"/>
            <a:ext cx="5954988" cy="1220101"/>
          </a:xfrm>
          <a:prstGeom prst="rect">
            <a:avLst/>
          </a:prstGeom>
        </p:spPr>
      </p:pic>
      <p:sp>
        <p:nvSpPr>
          <p:cNvPr id="18" name="אליפסה 17">
            <a:extLst>
              <a:ext uri="{FF2B5EF4-FFF2-40B4-BE49-F238E27FC236}">
                <a16:creationId xmlns:a16="http://schemas.microsoft.com/office/drawing/2014/main" id="{3CCBC0FC-E8B4-4C42-9350-E06CA5EBC96E}"/>
              </a:ext>
            </a:extLst>
          </p:cNvPr>
          <p:cNvSpPr/>
          <p:nvPr/>
        </p:nvSpPr>
        <p:spPr>
          <a:xfrm>
            <a:off x="10963175" y="1884325"/>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9" name="מחבר: מרפקי 8">
            <a:extLst>
              <a:ext uri="{FF2B5EF4-FFF2-40B4-BE49-F238E27FC236}">
                <a16:creationId xmlns:a16="http://schemas.microsoft.com/office/drawing/2014/main" id="{286C97D8-6320-4E98-863A-A3451DFD6792}"/>
              </a:ext>
            </a:extLst>
          </p:cNvPr>
          <p:cNvCxnSpPr>
            <a:cxnSpLocks/>
          </p:cNvCxnSpPr>
          <p:nvPr/>
        </p:nvCxnSpPr>
        <p:spPr>
          <a:xfrm rot="10800000" flipV="1">
            <a:off x="2905813" y="1933395"/>
            <a:ext cx="8105488" cy="4467406"/>
          </a:xfrm>
          <a:prstGeom prst="bentConnector3">
            <a:avLst>
              <a:gd name="adj1" fmla="val 50000"/>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cxnSp>
        <p:nvCxnSpPr>
          <p:cNvPr id="44" name="מחבר ישר 43">
            <a:extLst>
              <a:ext uri="{FF2B5EF4-FFF2-40B4-BE49-F238E27FC236}">
                <a16:creationId xmlns:a16="http://schemas.microsoft.com/office/drawing/2014/main" id="{6C1527EF-DE78-4065-8266-B0B7B88023E8}"/>
              </a:ext>
            </a:extLst>
          </p:cNvPr>
          <p:cNvCxnSpPr/>
          <p:nvPr/>
        </p:nvCxnSpPr>
        <p:spPr>
          <a:xfrm flipH="1">
            <a:off x="8219975" y="4253865"/>
            <a:ext cx="2791326" cy="0"/>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pic>
        <p:nvPicPr>
          <p:cNvPr id="3" name="תמונה 2">
            <a:extLst>
              <a:ext uri="{FF2B5EF4-FFF2-40B4-BE49-F238E27FC236}">
                <a16:creationId xmlns:a16="http://schemas.microsoft.com/office/drawing/2014/main" id="{BE4D0E14-3BB2-4723-9F2A-3F8FD9418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87" y="1884325"/>
            <a:ext cx="1057920" cy="1062643"/>
          </a:xfrm>
          <a:prstGeom prst="rect">
            <a:avLst/>
          </a:prstGeom>
        </p:spPr>
      </p:pic>
      <p:sp>
        <p:nvSpPr>
          <p:cNvPr id="19" name="אליפסה 18">
            <a:extLst>
              <a:ext uri="{FF2B5EF4-FFF2-40B4-BE49-F238E27FC236}">
                <a16:creationId xmlns:a16="http://schemas.microsoft.com/office/drawing/2014/main" id="{91A81347-924C-42DA-8415-6C4CCC21B649}"/>
              </a:ext>
            </a:extLst>
          </p:cNvPr>
          <p:cNvSpPr/>
          <p:nvPr/>
        </p:nvSpPr>
        <p:spPr>
          <a:xfrm>
            <a:off x="2898594" y="6349787"/>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תמונה 19">
            <a:extLst>
              <a:ext uri="{FF2B5EF4-FFF2-40B4-BE49-F238E27FC236}">
                <a16:creationId xmlns:a16="http://schemas.microsoft.com/office/drawing/2014/main" id="{09AE4AA5-786E-49C0-A9F9-792259601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
        <p:nvSpPr>
          <p:cNvPr id="21" name="מלבן 20">
            <a:extLst>
              <a:ext uri="{FF2B5EF4-FFF2-40B4-BE49-F238E27FC236}">
                <a16:creationId xmlns:a16="http://schemas.microsoft.com/office/drawing/2014/main" id="{4920840C-99BC-4218-AC85-E459375E164D}"/>
              </a:ext>
            </a:extLst>
          </p:cNvPr>
          <p:cNvSpPr/>
          <p:nvPr/>
        </p:nvSpPr>
        <p:spPr>
          <a:xfrm>
            <a:off x="2905813" y="1980577"/>
            <a:ext cx="3814009" cy="3693319"/>
          </a:xfrm>
          <a:prstGeom prst="rect">
            <a:avLst/>
          </a:prstGeom>
        </p:spPr>
        <p:txBody>
          <a:bodyPr wrap="square">
            <a:spAutoFit/>
          </a:bodyPr>
          <a:lstStyle/>
          <a:p>
            <a:pPr algn="r" rtl="1"/>
            <a:r>
              <a:rPr lang="he-IL" dirty="0">
                <a:solidFill>
                  <a:schemeClr val="bg1"/>
                </a:solidFill>
                <a:latin typeface="Segoe UI" panose="020B0502040204020203" pitchFamily="34" charset="0"/>
                <a:cs typeface="Segoe UI" panose="020B0502040204020203" pitchFamily="34" charset="0"/>
              </a:rPr>
              <a:t>מערכת </a:t>
            </a:r>
            <a:r>
              <a:rPr lang="en-US" dirty="0" err="1">
                <a:solidFill>
                  <a:schemeClr val="bg1"/>
                </a:solidFill>
                <a:latin typeface="Segoe UI" panose="020B0502040204020203" pitchFamily="34" charset="0"/>
                <a:cs typeface="Segoe UI" panose="020B0502040204020203" pitchFamily="34" charset="0"/>
              </a:rPr>
              <a:t>ZIMGuardTM</a:t>
            </a:r>
            <a:r>
              <a:rPr lang="en-US" dirty="0">
                <a:solidFill>
                  <a:schemeClr val="bg1"/>
                </a:solidFill>
                <a:latin typeface="Segoe UI" panose="020B0502040204020203" pitchFamily="34" charset="0"/>
                <a:cs typeface="Segoe UI" panose="020B0502040204020203" pitchFamily="34" charset="0"/>
              </a:rPr>
              <a:t> </a:t>
            </a:r>
            <a:r>
              <a:rPr lang="he-IL" dirty="0">
                <a:solidFill>
                  <a:schemeClr val="bg1"/>
                </a:solidFill>
                <a:latin typeface="Segoe UI" panose="020B0502040204020203" pitchFamily="34" charset="0"/>
                <a:cs typeface="Segoe UI" panose="020B0502040204020203" pitchFamily="34" charset="0"/>
              </a:rPr>
              <a:t>סורקת הצהרות מטען של משלחים בשלב מוקדם ומנטרת מקרים חשודים של מטען מסוכן שלא הוצהר כראוי- טרם הטעינה לאונייה. </a:t>
            </a:r>
          </a:p>
          <a:p>
            <a:pPr algn="r" rtl="1"/>
            <a:endParaRPr lang="he-IL" dirty="0">
              <a:solidFill>
                <a:schemeClr val="bg1"/>
              </a:solidFill>
              <a:latin typeface="Segoe UI" panose="020B0502040204020203" pitchFamily="34" charset="0"/>
              <a:cs typeface="Segoe UI" panose="020B0502040204020203" pitchFamily="34" charset="0"/>
            </a:endParaRPr>
          </a:p>
          <a:p>
            <a:pPr algn="r" rtl="1"/>
            <a:r>
              <a:rPr lang="he-IL" dirty="0">
                <a:solidFill>
                  <a:schemeClr val="bg1"/>
                </a:solidFill>
                <a:latin typeface="Segoe UI" panose="020B0502040204020203" pitchFamily="34" charset="0"/>
                <a:cs typeface="Segoe UI" panose="020B0502040204020203" pitchFamily="34" charset="0"/>
              </a:rPr>
              <a:t>המערכת עושה שימוש בבינה מלאכותית, כולל עיבוד שפה טבעית (</a:t>
            </a:r>
            <a:r>
              <a:rPr lang="en-US" dirty="0">
                <a:solidFill>
                  <a:schemeClr val="bg1"/>
                </a:solidFill>
                <a:latin typeface="Segoe UI" panose="020B0502040204020203" pitchFamily="34" charset="0"/>
                <a:cs typeface="Segoe UI" panose="020B0502040204020203" pitchFamily="34" charset="0"/>
              </a:rPr>
              <a:t>NLP) </a:t>
            </a:r>
            <a:r>
              <a:rPr lang="he-IL" dirty="0">
                <a:solidFill>
                  <a:schemeClr val="bg1"/>
                </a:solidFill>
                <a:latin typeface="Segoe UI" panose="020B0502040204020203" pitchFamily="34" charset="0"/>
                <a:cs typeface="Segoe UI" panose="020B0502040204020203" pitchFamily="34" charset="0"/>
              </a:rPr>
              <a:t>ולמידת מכונה, כדי לנתח מסמכי שילוח ולהתריע בזמן אמת לאנשי תפעול על אירועים של מידע חסר, הסתרה או טעות בהצהרה על מטענים מסוכנים.</a:t>
            </a:r>
          </a:p>
        </p:txBody>
      </p:sp>
    </p:spTree>
    <p:extLst>
      <p:ext uri="{BB962C8B-B14F-4D97-AF65-F5344CB8AC3E}">
        <p14:creationId xmlns:p14="http://schemas.microsoft.com/office/powerpoint/2010/main" val="150550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CF6D4EB7-5858-4BF7-BC90-EC0EFCD46F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20617"/>
            <a:ext cx="12192000" cy="5337384"/>
          </a:xfrm>
          <a:prstGeom prst="rect">
            <a:avLst/>
          </a:prstGeom>
        </p:spPr>
      </p:pic>
      <p:cxnSp>
        <p:nvCxnSpPr>
          <p:cNvPr id="5" name="מחבר ישר 4">
            <a:extLst>
              <a:ext uri="{FF2B5EF4-FFF2-40B4-BE49-F238E27FC236}">
                <a16:creationId xmlns:a16="http://schemas.microsoft.com/office/drawing/2014/main" id="{FA09B519-89B9-402B-A5AF-C284A8642F1E}"/>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sp>
        <p:nvSpPr>
          <p:cNvPr id="22" name="מלבן 21">
            <a:extLst>
              <a:ext uri="{FF2B5EF4-FFF2-40B4-BE49-F238E27FC236}">
                <a16:creationId xmlns:a16="http://schemas.microsoft.com/office/drawing/2014/main" id="{35B86E61-008D-4198-AD26-D3C426901D5D}"/>
              </a:ext>
            </a:extLst>
          </p:cNvPr>
          <p:cNvSpPr/>
          <p:nvPr/>
        </p:nvSpPr>
        <p:spPr>
          <a:xfrm>
            <a:off x="7066628" y="2335912"/>
            <a:ext cx="4013731" cy="1754326"/>
          </a:xfrm>
          <a:prstGeom prst="rect">
            <a:avLst/>
          </a:prstGeom>
        </p:spPr>
        <p:txBody>
          <a:bodyPr wrap="square">
            <a:spAutoFit/>
          </a:bodyPr>
          <a:lstStyle/>
          <a:p>
            <a:pPr algn="r" rtl="1"/>
            <a:r>
              <a:rPr lang="he-IL" sz="3600" b="1" dirty="0">
                <a:solidFill>
                  <a:srgbClr val="F3767A"/>
                </a:solidFill>
                <a:latin typeface="Segoe UI Black" panose="020B0A02040204020203" pitchFamily="34" charset="0"/>
                <a:ea typeface="Segoe UI Black" panose="020B0A02040204020203" pitchFamily="34" charset="0"/>
                <a:cs typeface="Segoe UI Light" panose="020B0502040204020203" pitchFamily="34" charset="0"/>
              </a:rPr>
              <a:t>במקום השלישי</a:t>
            </a:r>
          </a:p>
          <a:p>
            <a:pPr algn="r" rtl="1"/>
            <a:r>
              <a:rPr lang="he-IL" sz="3600" b="1" dirty="0">
                <a:solidFill>
                  <a:srgbClr val="95D9EF"/>
                </a:solidFill>
                <a:latin typeface="Segoe UI Light" panose="020B0502040204020203" pitchFamily="34" charset="0"/>
                <a:cs typeface="Segoe UI Light" panose="020B0502040204020203" pitchFamily="34" charset="0"/>
              </a:rPr>
              <a:t>פרויקט מצטיין לשנת 2020</a:t>
            </a:r>
          </a:p>
        </p:txBody>
      </p:sp>
      <p:sp>
        <p:nvSpPr>
          <p:cNvPr id="15" name="מלבן 14">
            <a:extLst>
              <a:ext uri="{FF2B5EF4-FFF2-40B4-BE49-F238E27FC236}">
                <a16:creationId xmlns:a16="http://schemas.microsoft.com/office/drawing/2014/main" id="{659DFCBE-2D2C-449F-A505-0C4B10B5700A}"/>
              </a:ext>
            </a:extLst>
          </p:cNvPr>
          <p:cNvSpPr/>
          <p:nvPr/>
        </p:nvSpPr>
        <p:spPr>
          <a:xfrm>
            <a:off x="7134730" y="5154539"/>
            <a:ext cx="4013731" cy="1015663"/>
          </a:xfrm>
          <a:prstGeom prst="rect">
            <a:avLst/>
          </a:prstGeom>
        </p:spPr>
        <p:txBody>
          <a:bodyPr wrap="square">
            <a:spAutoFit/>
          </a:bodyPr>
          <a:lstStyle/>
          <a:p>
            <a:pPr algn="r" rtl="1"/>
            <a:r>
              <a:rPr lang="he-IL" sz="2800" b="1" i="0" dirty="0">
                <a:solidFill>
                  <a:srgbClr val="95D9EF"/>
                </a:solidFill>
                <a:effectLst/>
                <a:latin typeface="Segoe UI" panose="020B0502040204020203" pitchFamily="34" charset="0"/>
                <a:cs typeface="Segoe UI" panose="020B0502040204020203" pitchFamily="34" charset="0"/>
              </a:rPr>
              <a:t>מאגר התשתיות הלאומי</a:t>
            </a:r>
          </a:p>
          <a:p>
            <a:pPr algn="r" rtl="1"/>
            <a:r>
              <a:rPr lang="he-IL" sz="3200" dirty="0">
                <a:solidFill>
                  <a:schemeClr val="bg1"/>
                </a:solidFill>
                <a:latin typeface="Segoe UI" panose="020B0502040204020203" pitchFamily="34" charset="0"/>
                <a:cs typeface="Segoe UI" panose="020B0502040204020203" pitchFamily="34" charset="0"/>
              </a:rPr>
              <a:t>המרכז למיפוי ישראל</a:t>
            </a:r>
          </a:p>
        </p:txBody>
      </p:sp>
      <p:pic>
        <p:nvPicPr>
          <p:cNvPr id="12" name="גרפיקה 11">
            <a:extLst>
              <a:ext uri="{FF2B5EF4-FFF2-40B4-BE49-F238E27FC236}">
                <a16:creationId xmlns:a16="http://schemas.microsoft.com/office/drawing/2014/main" id="{79702D39-5AF7-485F-ABA5-E7269620D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8506" y="156054"/>
            <a:ext cx="5954988" cy="1220101"/>
          </a:xfrm>
          <a:prstGeom prst="rect">
            <a:avLst/>
          </a:prstGeom>
        </p:spPr>
      </p:pic>
      <p:sp>
        <p:nvSpPr>
          <p:cNvPr id="18" name="אליפסה 17">
            <a:extLst>
              <a:ext uri="{FF2B5EF4-FFF2-40B4-BE49-F238E27FC236}">
                <a16:creationId xmlns:a16="http://schemas.microsoft.com/office/drawing/2014/main" id="{3CCBC0FC-E8B4-4C42-9350-E06CA5EBC96E}"/>
              </a:ext>
            </a:extLst>
          </p:cNvPr>
          <p:cNvSpPr/>
          <p:nvPr/>
        </p:nvSpPr>
        <p:spPr>
          <a:xfrm>
            <a:off x="10963175" y="1884325"/>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9" name="מחבר: מרפקי 8">
            <a:extLst>
              <a:ext uri="{FF2B5EF4-FFF2-40B4-BE49-F238E27FC236}">
                <a16:creationId xmlns:a16="http://schemas.microsoft.com/office/drawing/2014/main" id="{286C97D8-6320-4E98-863A-A3451DFD6792}"/>
              </a:ext>
            </a:extLst>
          </p:cNvPr>
          <p:cNvCxnSpPr>
            <a:cxnSpLocks/>
          </p:cNvCxnSpPr>
          <p:nvPr/>
        </p:nvCxnSpPr>
        <p:spPr>
          <a:xfrm rot="10800000" flipV="1">
            <a:off x="2905813" y="1933395"/>
            <a:ext cx="8105488" cy="4467406"/>
          </a:xfrm>
          <a:prstGeom prst="bentConnector3">
            <a:avLst>
              <a:gd name="adj1" fmla="val 50000"/>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cxnSp>
        <p:nvCxnSpPr>
          <p:cNvPr id="44" name="מחבר ישר 43">
            <a:extLst>
              <a:ext uri="{FF2B5EF4-FFF2-40B4-BE49-F238E27FC236}">
                <a16:creationId xmlns:a16="http://schemas.microsoft.com/office/drawing/2014/main" id="{6C1527EF-DE78-4065-8266-B0B7B88023E8}"/>
              </a:ext>
            </a:extLst>
          </p:cNvPr>
          <p:cNvCxnSpPr/>
          <p:nvPr/>
        </p:nvCxnSpPr>
        <p:spPr>
          <a:xfrm flipH="1">
            <a:off x="8219975" y="4253865"/>
            <a:ext cx="2791326" cy="0"/>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pic>
        <p:nvPicPr>
          <p:cNvPr id="3" name="תמונה 2">
            <a:extLst>
              <a:ext uri="{FF2B5EF4-FFF2-40B4-BE49-F238E27FC236}">
                <a16:creationId xmlns:a16="http://schemas.microsoft.com/office/drawing/2014/main" id="{08B5CE28-54C1-42A8-9F90-C1C778F2EC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252" y="2103324"/>
            <a:ext cx="1429607" cy="1117088"/>
          </a:xfrm>
          <a:prstGeom prst="rect">
            <a:avLst/>
          </a:prstGeom>
        </p:spPr>
      </p:pic>
      <p:sp>
        <p:nvSpPr>
          <p:cNvPr id="19" name="אליפסה 18">
            <a:extLst>
              <a:ext uri="{FF2B5EF4-FFF2-40B4-BE49-F238E27FC236}">
                <a16:creationId xmlns:a16="http://schemas.microsoft.com/office/drawing/2014/main" id="{C967E8EF-62BD-43ED-BFDD-DC36F275486F}"/>
              </a:ext>
            </a:extLst>
          </p:cNvPr>
          <p:cNvSpPr/>
          <p:nvPr/>
        </p:nvSpPr>
        <p:spPr>
          <a:xfrm>
            <a:off x="2898594" y="6349787"/>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תמונה 19">
            <a:extLst>
              <a:ext uri="{FF2B5EF4-FFF2-40B4-BE49-F238E27FC236}">
                <a16:creationId xmlns:a16="http://schemas.microsoft.com/office/drawing/2014/main" id="{BADF955A-8036-4B64-9227-AE822F7B95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
        <p:nvSpPr>
          <p:cNvPr id="21" name="מלבן 20">
            <a:extLst>
              <a:ext uri="{FF2B5EF4-FFF2-40B4-BE49-F238E27FC236}">
                <a16:creationId xmlns:a16="http://schemas.microsoft.com/office/drawing/2014/main" id="{C31EEE17-2D49-4CCC-8F3E-E11D1749024A}"/>
              </a:ext>
            </a:extLst>
          </p:cNvPr>
          <p:cNvSpPr/>
          <p:nvPr/>
        </p:nvSpPr>
        <p:spPr>
          <a:xfrm>
            <a:off x="2905813" y="1980577"/>
            <a:ext cx="3814009" cy="4247317"/>
          </a:xfrm>
          <a:prstGeom prst="rect">
            <a:avLst/>
          </a:prstGeom>
        </p:spPr>
        <p:txBody>
          <a:bodyPr wrap="square">
            <a:spAutoFit/>
          </a:bodyPr>
          <a:lstStyle/>
          <a:p>
            <a:pPr algn="r" rtl="1"/>
            <a:r>
              <a:rPr lang="he-IL" dirty="0">
                <a:solidFill>
                  <a:schemeClr val="bg1"/>
                </a:solidFill>
                <a:latin typeface="Segoe UI" panose="020B0502040204020203" pitchFamily="34" charset="0"/>
                <a:cs typeface="Segoe UI" panose="020B0502040204020203" pitchFamily="34" charset="0"/>
              </a:rPr>
              <a:t>הפרויקט החל כחלק מהחלטת ממשלה 1074 בדבר הקמת מאגר תשתיות לאומיות. </a:t>
            </a:r>
          </a:p>
          <a:p>
            <a:pPr algn="r" rtl="1"/>
            <a:endParaRPr lang="he-IL" dirty="0">
              <a:solidFill>
                <a:schemeClr val="bg1"/>
              </a:solidFill>
              <a:latin typeface="Segoe UI" panose="020B0502040204020203" pitchFamily="34" charset="0"/>
              <a:cs typeface="Segoe UI" panose="020B0502040204020203" pitchFamily="34" charset="0"/>
            </a:endParaRPr>
          </a:p>
          <a:p>
            <a:pPr algn="r" rtl="1"/>
            <a:r>
              <a:rPr lang="he-IL" dirty="0">
                <a:solidFill>
                  <a:schemeClr val="bg1"/>
                </a:solidFill>
                <a:latin typeface="Segoe UI" panose="020B0502040204020203" pitchFamily="34" charset="0"/>
                <a:cs typeface="Segoe UI" panose="020B0502040204020203" pitchFamily="34" charset="0"/>
              </a:rPr>
              <a:t>במסגרת פעילות זו, הותנעו מספר תהליכים מקבילים להבטחת הצלחת הפעילות ולמימוש מלא של החלטת הממשלה. בין היתר הוקמה מסגרת שיתוף פעולה בצורת פורום תשתיות, הוקם מאגר מידע ולשכת שירות לטיוב ועיבוד המידע הנאסף, הוקמה מסגרת מרכזית להפצת המידע וכן, החל פיתוח למערכות תומכות להפצת מידע על פי צרכים ודרישות של גופי התשתית במשק.</a:t>
            </a:r>
          </a:p>
        </p:txBody>
      </p:sp>
    </p:spTree>
    <p:extLst>
      <p:ext uri="{BB962C8B-B14F-4D97-AF65-F5344CB8AC3E}">
        <p14:creationId xmlns:p14="http://schemas.microsoft.com/office/powerpoint/2010/main" val="3963345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F3FD26E-8CC2-4091-A827-15AA36FE19FF}"/>
              </a:ext>
            </a:extLst>
          </p:cNvPr>
          <p:cNvPicPr>
            <a:picLocks noChangeAspect="1"/>
          </p:cNvPicPr>
          <p:nvPr/>
        </p:nvPicPr>
        <p:blipFill rotWithShape="1">
          <a:blip r:embed="rId2">
            <a:extLst>
              <a:ext uri="{28A0092B-C50C-407E-A947-70E740481C1C}">
                <a14:useLocalDpi xmlns:a14="http://schemas.microsoft.com/office/drawing/2010/main" val="0"/>
              </a:ext>
            </a:extLst>
          </a:blip>
          <a:srcRect l="547" t="5012"/>
          <a:stretch/>
        </p:blipFill>
        <p:spPr>
          <a:xfrm>
            <a:off x="0" y="0"/>
            <a:ext cx="12241646" cy="6930189"/>
          </a:xfrm>
          <a:prstGeom prst="rect">
            <a:avLst/>
          </a:prstGeom>
        </p:spPr>
      </p:pic>
      <p:pic>
        <p:nvPicPr>
          <p:cNvPr id="2" name="גרפיקה 1">
            <a:extLst>
              <a:ext uri="{FF2B5EF4-FFF2-40B4-BE49-F238E27FC236}">
                <a16:creationId xmlns:a16="http://schemas.microsoft.com/office/drawing/2014/main" id="{FE205755-21F4-4CC5-9814-F9215A6CC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6981" y="1201848"/>
            <a:ext cx="5958038" cy="4454304"/>
          </a:xfrm>
          <a:prstGeom prst="rect">
            <a:avLst/>
          </a:prstGeom>
        </p:spPr>
      </p:pic>
    </p:spTree>
    <p:extLst>
      <p:ext uri="{BB962C8B-B14F-4D97-AF65-F5344CB8AC3E}">
        <p14:creationId xmlns:p14="http://schemas.microsoft.com/office/powerpoint/2010/main" val="33800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CF6D4EB7-5858-4BF7-BC90-EC0EFCD46F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20617"/>
            <a:ext cx="12192000" cy="5337384"/>
          </a:xfrm>
          <a:prstGeom prst="rect">
            <a:avLst/>
          </a:prstGeom>
        </p:spPr>
      </p:pic>
      <p:cxnSp>
        <p:nvCxnSpPr>
          <p:cNvPr id="5" name="מחבר ישר 4">
            <a:extLst>
              <a:ext uri="{FF2B5EF4-FFF2-40B4-BE49-F238E27FC236}">
                <a16:creationId xmlns:a16="http://schemas.microsoft.com/office/drawing/2014/main" id="{FA09B519-89B9-402B-A5AF-C284A8642F1E}"/>
              </a:ext>
            </a:extLst>
          </p:cNvPr>
          <p:cNvCxnSpPr/>
          <p:nvPr/>
        </p:nvCxnSpPr>
        <p:spPr>
          <a:xfrm>
            <a:off x="0" y="1520616"/>
            <a:ext cx="12192000" cy="0"/>
          </a:xfrm>
          <a:prstGeom prst="line">
            <a:avLst/>
          </a:prstGeom>
          <a:ln w="25400">
            <a:solidFill>
              <a:srgbClr val="DA9528"/>
            </a:solidFill>
          </a:ln>
        </p:spPr>
        <p:style>
          <a:lnRef idx="1">
            <a:schemeClr val="accent1"/>
          </a:lnRef>
          <a:fillRef idx="0">
            <a:schemeClr val="accent1"/>
          </a:fillRef>
          <a:effectRef idx="0">
            <a:schemeClr val="accent1"/>
          </a:effectRef>
          <a:fontRef idx="minor">
            <a:schemeClr val="tx1"/>
          </a:fontRef>
        </p:style>
      </p:cxnSp>
      <p:sp>
        <p:nvSpPr>
          <p:cNvPr id="22" name="מלבן 21">
            <a:extLst>
              <a:ext uri="{FF2B5EF4-FFF2-40B4-BE49-F238E27FC236}">
                <a16:creationId xmlns:a16="http://schemas.microsoft.com/office/drawing/2014/main" id="{35B86E61-008D-4198-AD26-D3C426901D5D}"/>
              </a:ext>
            </a:extLst>
          </p:cNvPr>
          <p:cNvSpPr/>
          <p:nvPr/>
        </p:nvSpPr>
        <p:spPr>
          <a:xfrm>
            <a:off x="7066628" y="2335912"/>
            <a:ext cx="4013731" cy="2862322"/>
          </a:xfrm>
          <a:prstGeom prst="rect">
            <a:avLst/>
          </a:prstGeom>
        </p:spPr>
        <p:txBody>
          <a:bodyPr wrap="square">
            <a:spAutoFit/>
          </a:bodyPr>
          <a:lstStyle/>
          <a:p>
            <a:pPr algn="r" rtl="1"/>
            <a:r>
              <a:rPr lang="he-IL" sz="3600" b="1" dirty="0">
                <a:solidFill>
                  <a:srgbClr val="95D9EF"/>
                </a:solidFill>
                <a:latin typeface="Segoe UI Light" panose="020B0502040204020203" pitchFamily="34" charset="0"/>
                <a:cs typeface="Segoe UI Light" panose="020B0502040204020203" pitchFamily="34" charset="0"/>
              </a:rPr>
              <a:t>פרויקט גמר</a:t>
            </a:r>
          </a:p>
          <a:p>
            <a:pPr algn="r" rtl="1"/>
            <a:r>
              <a:rPr lang="he-IL" sz="3600" b="1" dirty="0">
                <a:solidFill>
                  <a:srgbClr val="95D9EF"/>
                </a:solidFill>
                <a:latin typeface="Segoe UI Light" panose="020B0502040204020203" pitchFamily="34" charset="0"/>
                <a:cs typeface="Segoe UI Light" panose="020B0502040204020203" pitchFamily="34" charset="0"/>
              </a:rPr>
              <a:t>סטודנטים באקדמיות</a:t>
            </a:r>
          </a:p>
          <a:p>
            <a:pPr algn="r" rtl="1"/>
            <a:endParaRPr lang="he-IL" sz="3600" b="1" dirty="0">
              <a:solidFill>
                <a:srgbClr val="95D9EF"/>
              </a:solidFill>
              <a:latin typeface="Segoe UI Light" panose="020B0502040204020203" pitchFamily="34" charset="0"/>
              <a:cs typeface="Segoe UI Light" panose="020B0502040204020203" pitchFamily="34" charset="0"/>
            </a:endParaRPr>
          </a:p>
          <a:p>
            <a:pPr algn="r" rtl="1"/>
            <a:endParaRPr lang="he-IL" sz="3600" b="1" dirty="0">
              <a:solidFill>
                <a:srgbClr val="95D9EF"/>
              </a:solidFill>
              <a:latin typeface="Segoe UI Light" panose="020B0502040204020203" pitchFamily="34" charset="0"/>
              <a:cs typeface="Segoe UI Light" panose="020B0502040204020203" pitchFamily="34" charset="0"/>
            </a:endParaRPr>
          </a:p>
        </p:txBody>
      </p:sp>
      <p:sp>
        <p:nvSpPr>
          <p:cNvPr id="15" name="מלבן 14">
            <a:extLst>
              <a:ext uri="{FF2B5EF4-FFF2-40B4-BE49-F238E27FC236}">
                <a16:creationId xmlns:a16="http://schemas.microsoft.com/office/drawing/2014/main" id="{659DFCBE-2D2C-449F-A505-0C4B10B5700A}"/>
              </a:ext>
            </a:extLst>
          </p:cNvPr>
          <p:cNvSpPr/>
          <p:nvPr/>
        </p:nvSpPr>
        <p:spPr>
          <a:xfrm>
            <a:off x="7488455" y="5053307"/>
            <a:ext cx="3660006" cy="1323439"/>
          </a:xfrm>
          <a:prstGeom prst="rect">
            <a:avLst/>
          </a:prstGeom>
        </p:spPr>
        <p:txBody>
          <a:bodyPr wrap="square">
            <a:spAutoFit/>
          </a:bodyPr>
          <a:lstStyle/>
          <a:p>
            <a:pPr algn="r" rtl="1"/>
            <a:r>
              <a:rPr lang="he-IL" sz="2400" dirty="0">
                <a:solidFill>
                  <a:srgbClr val="95D9EF"/>
                </a:solidFill>
                <a:latin typeface="Segoe UI" panose="020B0502040204020203" pitchFamily="34" charset="0"/>
                <a:cs typeface="Segoe UI" panose="020B0502040204020203" pitchFamily="34" charset="0"/>
              </a:rPr>
              <a:t>המכללה האקדמית </a:t>
            </a:r>
          </a:p>
          <a:p>
            <a:pPr algn="r" rtl="1"/>
            <a:r>
              <a:rPr lang="he-IL" sz="2400" dirty="0">
                <a:solidFill>
                  <a:srgbClr val="95D9EF"/>
                </a:solidFill>
                <a:latin typeface="Segoe UI" panose="020B0502040204020203" pitchFamily="34" charset="0"/>
                <a:cs typeface="Segoe UI" panose="020B0502040204020203" pitchFamily="34" charset="0"/>
              </a:rPr>
              <a:t>תל אביב -יפו</a:t>
            </a:r>
            <a:br>
              <a:rPr lang="he-IL" sz="2400" dirty="0"/>
            </a:br>
            <a:r>
              <a:rPr lang="he-IL" sz="3200" dirty="0">
                <a:solidFill>
                  <a:schemeClr val="bg1"/>
                </a:solidFill>
                <a:latin typeface="Segoe UI" panose="020B0502040204020203" pitchFamily="34" charset="0"/>
                <a:cs typeface="Segoe UI" panose="020B0502040204020203" pitchFamily="34" charset="0"/>
              </a:rPr>
              <a:t>הקש ותרום</a:t>
            </a:r>
          </a:p>
        </p:txBody>
      </p:sp>
      <p:pic>
        <p:nvPicPr>
          <p:cNvPr id="12" name="גרפיקה 11">
            <a:extLst>
              <a:ext uri="{FF2B5EF4-FFF2-40B4-BE49-F238E27FC236}">
                <a16:creationId xmlns:a16="http://schemas.microsoft.com/office/drawing/2014/main" id="{79702D39-5AF7-485F-ABA5-E7269620D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8506" y="156054"/>
            <a:ext cx="5954988" cy="1220101"/>
          </a:xfrm>
          <a:prstGeom prst="rect">
            <a:avLst/>
          </a:prstGeom>
        </p:spPr>
      </p:pic>
      <p:sp>
        <p:nvSpPr>
          <p:cNvPr id="18" name="אליפסה 17">
            <a:extLst>
              <a:ext uri="{FF2B5EF4-FFF2-40B4-BE49-F238E27FC236}">
                <a16:creationId xmlns:a16="http://schemas.microsoft.com/office/drawing/2014/main" id="{3CCBC0FC-E8B4-4C42-9350-E06CA5EBC96E}"/>
              </a:ext>
            </a:extLst>
          </p:cNvPr>
          <p:cNvSpPr/>
          <p:nvPr/>
        </p:nvSpPr>
        <p:spPr>
          <a:xfrm>
            <a:off x="10963175" y="1884325"/>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9" name="מחבר: מרפקי 8">
            <a:extLst>
              <a:ext uri="{FF2B5EF4-FFF2-40B4-BE49-F238E27FC236}">
                <a16:creationId xmlns:a16="http://schemas.microsoft.com/office/drawing/2014/main" id="{286C97D8-6320-4E98-863A-A3451DFD6792}"/>
              </a:ext>
            </a:extLst>
          </p:cNvPr>
          <p:cNvCxnSpPr>
            <a:cxnSpLocks/>
          </p:cNvCxnSpPr>
          <p:nvPr/>
        </p:nvCxnSpPr>
        <p:spPr>
          <a:xfrm rot="10800000" flipV="1">
            <a:off x="2905813" y="1933395"/>
            <a:ext cx="8105488" cy="4467406"/>
          </a:xfrm>
          <a:prstGeom prst="bentConnector3">
            <a:avLst>
              <a:gd name="adj1" fmla="val 50000"/>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cxnSp>
        <p:nvCxnSpPr>
          <p:cNvPr id="44" name="מחבר ישר 43">
            <a:extLst>
              <a:ext uri="{FF2B5EF4-FFF2-40B4-BE49-F238E27FC236}">
                <a16:creationId xmlns:a16="http://schemas.microsoft.com/office/drawing/2014/main" id="{6C1527EF-DE78-4065-8266-B0B7B88023E8}"/>
              </a:ext>
            </a:extLst>
          </p:cNvPr>
          <p:cNvCxnSpPr>
            <a:cxnSpLocks/>
          </p:cNvCxnSpPr>
          <p:nvPr/>
        </p:nvCxnSpPr>
        <p:spPr>
          <a:xfrm flipH="1">
            <a:off x="8527983" y="4542624"/>
            <a:ext cx="2483318" cy="0"/>
          </a:xfrm>
          <a:prstGeom prst="line">
            <a:avLst/>
          </a:prstGeom>
          <a:ln w="25400">
            <a:solidFill>
              <a:srgbClr val="95D9EF"/>
            </a:solidFill>
          </a:ln>
        </p:spPr>
        <p:style>
          <a:lnRef idx="1">
            <a:schemeClr val="accent1"/>
          </a:lnRef>
          <a:fillRef idx="0">
            <a:schemeClr val="accent1"/>
          </a:fillRef>
          <a:effectRef idx="0">
            <a:schemeClr val="accent1"/>
          </a:effectRef>
          <a:fontRef idx="minor">
            <a:schemeClr val="tx1"/>
          </a:fontRef>
        </p:style>
      </p:cxnSp>
      <p:sp>
        <p:nvSpPr>
          <p:cNvPr id="19" name="אליפסה 18">
            <a:extLst>
              <a:ext uri="{FF2B5EF4-FFF2-40B4-BE49-F238E27FC236}">
                <a16:creationId xmlns:a16="http://schemas.microsoft.com/office/drawing/2014/main" id="{C967E8EF-62BD-43ED-BFDD-DC36F275486F}"/>
              </a:ext>
            </a:extLst>
          </p:cNvPr>
          <p:cNvSpPr/>
          <p:nvPr/>
        </p:nvSpPr>
        <p:spPr>
          <a:xfrm>
            <a:off x="2898594" y="6349787"/>
            <a:ext cx="96252" cy="96252"/>
          </a:xfrm>
          <a:prstGeom prst="ellipse">
            <a:avLst/>
          </a:prstGeom>
          <a:solidFill>
            <a:srgbClr val="95D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תמונה 19">
            <a:extLst>
              <a:ext uri="{FF2B5EF4-FFF2-40B4-BE49-F238E27FC236}">
                <a16:creationId xmlns:a16="http://schemas.microsoft.com/office/drawing/2014/main" id="{BADF955A-8036-4B64-9227-AE822F7B95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014" y="6085790"/>
            <a:ext cx="2047455" cy="430741"/>
          </a:xfrm>
          <a:prstGeom prst="rect">
            <a:avLst/>
          </a:prstGeom>
        </p:spPr>
      </p:pic>
      <p:sp>
        <p:nvSpPr>
          <p:cNvPr id="21" name="מלבן 20">
            <a:extLst>
              <a:ext uri="{FF2B5EF4-FFF2-40B4-BE49-F238E27FC236}">
                <a16:creationId xmlns:a16="http://schemas.microsoft.com/office/drawing/2014/main" id="{C31EEE17-2D49-4CCC-8F3E-E11D1749024A}"/>
              </a:ext>
            </a:extLst>
          </p:cNvPr>
          <p:cNvSpPr/>
          <p:nvPr/>
        </p:nvSpPr>
        <p:spPr>
          <a:xfrm>
            <a:off x="2905813" y="1980577"/>
            <a:ext cx="3814009" cy="4278094"/>
          </a:xfrm>
          <a:prstGeom prst="rect">
            <a:avLst/>
          </a:prstGeom>
        </p:spPr>
        <p:txBody>
          <a:bodyPr wrap="square">
            <a:spAutoFit/>
          </a:bodyPr>
          <a:lstStyle/>
          <a:p>
            <a:pPr algn="r" rtl="1"/>
            <a:r>
              <a:rPr lang="he-IL" sz="1700" dirty="0">
                <a:solidFill>
                  <a:schemeClr val="bg1"/>
                </a:solidFill>
                <a:latin typeface="Segoe UI" panose="020B0502040204020203" pitchFamily="34" charset="0"/>
                <a:cs typeface="Segoe UI" panose="020B0502040204020203" pitchFamily="34" charset="0"/>
              </a:rPr>
              <a:t>"הקש ותרום" נותנת מענה לארגוני תרומות המבצעים ימי התרמה מדלת לדלת על ידי מערכת חדשנית אשר תשדרג את ימי ההתרמות המסורתיים. המערכת תאפשר מעקב ופיקוח על כלל התרומות הנאספות על יד הצוותים באמצעות ממשק תיעוד תרומות, בנוסף תאפשר גיוס תרומות באמצעי תשלום נוספים והנפקת קבלות דיגיטליות.</a:t>
            </a:r>
            <a:br>
              <a:rPr lang="he-IL" sz="1700" dirty="0">
                <a:solidFill>
                  <a:schemeClr val="bg1"/>
                </a:solidFill>
                <a:latin typeface="Segoe UI" panose="020B0502040204020203" pitchFamily="34" charset="0"/>
                <a:cs typeface="Segoe UI" panose="020B0502040204020203" pitchFamily="34" charset="0"/>
              </a:rPr>
            </a:br>
            <a:br>
              <a:rPr lang="he-IL" sz="1700" dirty="0">
                <a:solidFill>
                  <a:schemeClr val="bg1"/>
                </a:solidFill>
                <a:latin typeface="Segoe UI" panose="020B0502040204020203" pitchFamily="34" charset="0"/>
                <a:cs typeface="Segoe UI" panose="020B0502040204020203" pitchFamily="34" charset="0"/>
              </a:rPr>
            </a:br>
            <a:r>
              <a:rPr lang="he-IL" sz="1700" dirty="0">
                <a:solidFill>
                  <a:schemeClr val="bg1"/>
                </a:solidFill>
                <a:latin typeface="Segoe UI" panose="020B0502040204020203" pitchFamily="34" charset="0"/>
                <a:cs typeface="Segoe UI" panose="020B0502040204020203" pitchFamily="34" charset="0"/>
              </a:rPr>
              <a:t>ייחודיות המערכת הינה באלגוריתם חיזוי צפי רווח חכם המשתמש בתיעוד התרומות מקמפיינים קודמים ומאפשר לארגוני התרומה ליצור מסלולים אפקטיביים ואידאליים בממשק מבוסס מפת חום.</a:t>
            </a:r>
          </a:p>
        </p:txBody>
      </p:sp>
      <p:grpSp>
        <p:nvGrpSpPr>
          <p:cNvPr id="14" name="קבוצה 13">
            <a:extLst>
              <a:ext uri="{FF2B5EF4-FFF2-40B4-BE49-F238E27FC236}">
                <a16:creationId xmlns:a16="http://schemas.microsoft.com/office/drawing/2014/main" id="{FD05C1C4-966E-44B9-8019-510045E6EB1F}"/>
              </a:ext>
            </a:extLst>
          </p:cNvPr>
          <p:cNvGrpSpPr/>
          <p:nvPr/>
        </p:nvGrpSpPr>
        <p:grpSpPr>
          <a:xfrm>
            <a:off x="335221" y="1932451"/>
            <a:ext cx="2111040" cy="891573"/>
            <a:chOff x="4848025" y="1980266"/>
            <a:chExt cx="2111040" cy="891573"/>
          </a:xfrm>
        </p:grpSpPr>
        <p:sp>
          <p:nvSpPr>
            <p:cNvPr id="16" name="מלבן 15">
              <a:extLst>
                <a:ext uri="{FF2B5EF4-FFF2-40B4-BE49-F238E27FC236}">
                  <a16:creationId xmlns:a16="http://schemas.microsoft.com/office/drawing/2014/main" id="{02270FED-FF98-45ED-A9B6-FF9CBE9146A0}"/>
                </a:ext>
              </a:extLst>
            </p:cNvPr>
            <p:cNvSpPr/>
            <p:nvPr/>
          </p:nvSpPr>
          <p:spPr>
            <a:xfrm>
              <a:off x="4848025" y="1980266"/>
              <a:ext cx="2111040" cy="89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7" name="תמונה 16">
              <a:extLst>
                <a:ext uri="{FF2B5EF4-FFF2-40B4-BE49-F238E27FC236}">
                  <a16:creationId xmlns:a16="http://schemas.microsoft.com/office/drawing/2014/main" id="{CAE197A0-5F79-4AAE-92B4-93D1C20B40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6782" y="2106964"/>
              <a:ext cx="1533525" cy="638175"/>
            </a:xfrm>
            <a:prstGeom prst="rect">
              <a:avLst/>
            </a:prstGeom>
          </p:spPr>
        </p:pic>
      </p:grpSp>
    </p:spTree>
    <p:extLst>
      <p:ext uri="{BB962C8B-B14F-4D97-AF65-F5344CB8AC3E}">
        <p14:creationId xmlns:p14="http://schemas.microsoft.com/office/powerpoint/2010/main" val="3521168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8967</TotalTime>
  <Words>447</Words>
  <Application>Microsoft Office PowerPoint</Application>
  <PresentationFormat>מסך רחב</PresentationFormat>
  <Paragraphs>57</Paragraphs>
  <Slides>14</Slides>
  <Notes>3</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14</vt:i4>
      </vt:variant>
    </vt:vector>
  </HeadingPairs>
  <TitlesOfParts>
    <vt:vector size="22" baseType="lpstr">
      <vt:lpstr>Arial</vt:lpstr>
      <vt:lpstr>Calibri</vt:lpstr>
      <vt:lpstr>Calibri Light</vt:lpstr>
      <vt:lpstr>Segoe UI</vt:lpstr>
      <vt:lpstr>Segoe UI Black</vt:lpstr>
      <vt:lpstr>Segoe UI Light</vt:lpstr>
      <vt:lpstr>Times New Roman</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Yoram Eldar</cp:lastModifiedBy>
  <cp:revision>211</cp:revision>
  <dcterms:created xsi:type="dcterms:W3CDTF">2018-03-29T02:54:27Z</dcterms:created>
  <dcterms:modified xsi:type="dcterms:W3CDTF">2021-01-06T12:34:48Z</dcterms:modified>
</cp:coreProperties>
</file>